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2"/>
  </p:notesMasterIdLst>
  <p:handoutMasterIdLst>
    <p:handoutMasterId r:id="rId23"/>
  </p:handoutMasterIdLst>
  <p:sldIdLst>
    <p:sldId id="263" r:id="rId2"/>
    <p:sldId id="400" r:id="rId3"/>
    <p:sldId id="421" r:id="rId4"/>
    <p:sldId id="422" r:id="rId5"/>
    <p:sldId id="418" r:id="rId6"/>
    <p:sldId id="419" r:id="rId7"/>
    <p:sldId id="420" r:id="rId8"/>
    <p:sldId id="429" r:id="rId9"/>
    <p:sldId id="411" r:id="rId10"/>
    <p:sldId id="415" r:id="rId11"/>
    <p:sldId id="417" r:id="rId12"/>
    <p:sldId id="416" r:id="rId13"/>
    <p:sldId id="427" r:id="rId14"/>
    <p:sldId id="432" r:id="rId15"/>
    <p:sldId id="433" r:id="rId16"/>
    <p:sldId id="434" r:id="rId17"/>
    <p:sldId id="435" r:id="rId18"/>
    <p:sldId id="437" r:id="rId19"/>
    <p:sldId id="410" r:id="rId20"/>
    <p:sldId id="414" r:id="rId21"/>
  </p:sldIdLst>
  <p:sldSz cx="9144000" cy="5143500" type="screen16x9"/>
  <p:notesSz cx="6797675" cy="9926638"/>
  <p:defaultTextStyle>
    <a:defPPr>
      <a:defRPr lang="cs-CZ"/>
    </a:defPPr>
    <a:lvl1pPr marL="0" algn="l" defTabSz="68572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61" algn="l" defTabSz="68572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22" algn="l" defTabSz="68572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583" algn="l" defTabSz="68572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444" algn="l" defTabSz="68572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05" algn="l" defTabSz="68572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166" algn="l" defTabSz="68572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027" algn="l" defTabSz="68572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888" algn="l" defTabSz="68572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ladimir HRNCIR" initials="VH" lastIdx="3" clrIdx="0">
    <p:extLst/>
  </p:cmAuthor>
  <p:cmAuthor id="2" name="Nataliya SHEVCHENKO" initials="NS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4721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97" autoAdjust="0"/>
    <p:restoredTop sz="99645" autoAdjust="0"/>
  </p:normalViewPr>
  <p:slideViewPr>
    <p:cSldViewPr snapToGrid="0">
      <p:cViewPr>
        <p:scale>
          <a:sx n="100" d="100"/>
          <a:sy n="100" d="100"/>
        </p:scale>
        <p:origin x="-396" y="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6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1740" y="-96"/>
      </p:cViewPr>
      <p:guideLst>
        <p:guide orient="horz" pos="3110"/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7FD78E-CB16-435A-948D-68A4E91F2072}" type="doc">
      <dgm:prSet loTypeId="urn:microsoft.com/office/officeart/2005/8/layout/chevron2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1FA8A8F3-924C-493D-BB43-3372F88D2FDC}">
      <dgm:prSet phldrT="[Текст]" custT="1"/>
      <dgm:spPr>
        <a:xfrm rot="5400000">
          <a:off x="-116364" y="119044"/>
          <a:ext cx="775760" cy="543032"/>
        </a:xfr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2015</a:t>
          </a:r>
        </a:p>
      </dgm:t>
    </dgm:pt>
    <dgm:pt modelId="{5D4D67E3-4176-42E8-8A7E-02F0402F003C}" type="parTrans" cxnId="{1826F80E-FAE6-4649-9DF3-34CEE5F49289}">
      <dgm:prSet/>
      <dgm:spPr/>
      <dgm:t>
        <a:bodyPr/>
        <a:lstStyle/>
        <a:p>
          <a:endParaRPr lang="ru-RU"/>
        </a:p>
      </dgm:t>
    </dgm:pt>
    <dgm:pt modelId="{7BABC561-D2F2-4E29-8FEB-32E0D7B16882}" type="sibTrans" cxnId="{1826F80E-FAE6-4649-9DF3-34CEE5F49289}">
      <dgm:prSet/>
      <dgm:spPr/>
      <dgm:t>
        <a:bodyPr/>
        <a:lstStyle/>
        <a:p>
          <a:endParaRPr lang="ru-RU"/>
        </a:p>
      </dgm:t>
    </dgm:pt>
    <dgm:pt modelId="{22F98EC2-BEF9-42F0-9D9C-B52C875D085B}">
      <dgm:prSet phldrT="[Текст]" custT="1"/>
      <dgm:spPr>
        <a:xfrm rot="5400000">
          <a:off x="2868749" y="-2323037"/>
          <a:ext cx="504509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Выбраны поставщики основного и вспомогательного оборудования, сделан базовый инжиниринг проекта</a:t>
          </a:r>
        </a:p>
      </dgm:t>
    </dgm:pt>
    <dgm:pt modelId="{11B4B3FC-1C10-40C1-A2AB-FB35B67DA7F5}" type="parTrans" cxnId="{4563086A-0D22-466D-BF3B-182D029BB46F}">
      <dgm:prSet/>
      <dgm:spPr/>
      <dgm:t>
        <a:bodyPr/>
        <a:lstStyle/>
        <a:p>
          <a:endParaRPr lang="ru-RU"/>
        </a:p>
      </dgm:t>
    </dgm:pt>
    <dgm:pt modelId="{7EE32570-8D76-4D5F-AFA9-F8BD8044452E}" type="sibTrans" cxnId="{4563086A-0D22-466D-BF3B-182D029BB46F}">
      <dgm:prSet/>
      <dgm:spPr/>
      <dgm:t>
        <a:bodyPr/>
        <a:lstStyle/>
        <a:p>
          <a:endParaRPr lang="ru-RU"/>
        </a:p>
      </dgm:t>
    </dgm:pt>
    <dgm:pt modelId="{B2140884-306E-4FCF-9052-940181865280}">
      <dgm:prSet phldrT="[Текст]" custT="1"/>
      <dgm:spPr>
        <a:xfrm rot="5400000">
          <a:off x="-116364" y="772381"/>
          <a:ext cx="775760" cy="543032"/>
        </a:xfr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Calibri"/>
              <a:ea typeface="+mn-ea"/>
              <a:cs typeface="+mn-cs"/>
            </a:rPr>
            <a:t>2015</a:t>
          </a:r>
        </a:p>
      </dgm:t>
    </dgm:pt>
    <dgm:pt modelId="{9C9A30DA-B6F0-4DD9-B1C2-66EDD9168990}" type="parTrans" cxnId="{9C387D28-1757-467D-97CE-1B3DB712EE0D}">
      <dgm:prSet/>
      <dgm:spPr/>
      <dgm:t>
        <a:bodyPr/>
        <a:lstStyle/>
        <a:p>
          <a:endParaRPr lang="ru-RU"/>
        </a:p>
      </dgm:t>
    </dgm:pt>
    <dgm:pt modelId="{45786A41-B064-4278-939C-B7043A8797B3}" type="sibTrans" cxnId="{9C387D28-1757-467D-97CE-1B3DB712EE0D}">
      <dgm:prSet/>
      <dgm:spPr/>
      <dgm:t>
        <a:bodyPr/>
        <a:lstStyle/>
        <a:p>
          <a:endParaRPr lang="ru-RU"/>
        </a:p>
      </dgm:t>
    </dgm:pt>
    <dgm:pt modelId="{49D42ECF-5F7E-42FF-A0B2-FB571EB56124}">
      <dgm:prSet phldrT="[Текст]" custT="1"/>
      <dgm:spPr>
        <a:xfrm rot="5400000">
          <a:off x="2868882" y="-1669831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Проведены инженерные изыскания, р</a:t>
          </a:r>
          <a:r>
            <a:rPr lang="ru-RU" sz="12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азработан ОВОС, </a:t>
          </a:r>
          <a:r>
            <a:rPr lang="ru-RU" sz="1200" dirty="0">
              <a:latin typeface="+mn-lt"/>
            </a:rPr>
            <a:t>прошла общественная экологическая экспертиза материалов ОВОС, </a:t>
          </a:r>
          <a:r>
            <a:rPr lang="ru-RU" sz="12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проведены Общественные слушания </a:t>
          </a:r>
          <a:endParaRPr lang="ru-RU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D98DB986-F293-47A8-8C41-87AC95E0F453}" type="parTrans" cxnId="{1E4DAAC4-9A36-43F6-95E2-1BE79D58B3D8}">
      <dgm:prSet/>
      <dgm:spPr/>
      <dgm:t>
        <a:bodyPr/>
        <a:lstStyle/>
        <a:p>
          <a:endParaRPr lang="ru-RU"/>
        </a:p>
      </dgm:t>
    </dgm:pt>
    <dgm:pt modelId="{0EF6E78E-BFAE-49A1-A1B0-2807DDFF713C}" type="sibTrans" cxnId="{1E4DAAC4-9A36-43F6-95E2-1BE79D58B3D8}">
      <dgm:prSet/>
      <dgm:spPr/>
      <dgm:t>
        <a:bodyPr/>
        <a:lstStyle/>
        <a:p>
          <a:endParaRPr lang="ru-RU"/>
        </a:p>
      </dgm:t>
    </dgm:pt>
    <dgm:pt modelId="{DC113E9F-C2E8-4AC3-85F3-2083CCEC687B}">
      <dgm:prSet phldrT="[Текст]" custT="1"/>
      <dgm:spPr>
        <a:xfrm rot="5400000">
          <a:off x="-116364" y="1425719"/>
          <a:ext cx="775760" cy="543032"/>
        </a:xfr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Calibri"/>
              <a:ea typeface="+mn-ea"/>
              <a:cs typeface="+mn-cs"/>
            </a:rPr>
            <a:t>2015 2016</a:t>
          </a:r>
        </a:p>
      </dgm:t>
    </dgm:pt>
    <dgm:pt modelId="{C9416C70-E3AF-4517-83E2-D87638059D87}" type="parTrans" cxnId="{3F37A9DE-C17B-4FA2-A7D0-64B58EE3C336}">
      <dgm:prSet/>
      <dgm:spPr/>
      <dgm:t>
        <a:bodyPr/>
        <a:lstStyle/>
        <a:p>
          <a:endParaRPr lang="ru-RU"/>
        </a:p>
      </dgm:t>
    </dgm:pt>
    <dgm:pt modelId="{3AC59744-2251-49D8-841E-6BEC9A1DB742}" type="sibTrans" cxnId="{3F37A9DE-C17B-4FA2-A7D0-64B58EE3C336}">
      <dgm:prSet/>
      <dgm:spPr/>
      <dgm:t>
        <a:bodyPr/>
        <a:lstStyle/>
        <a:p>
          <a:endParaRPr lang="ru-RU"/>
        </a:p>
      </dgm:t>
    </dgm:pt>
    <dgm:pt modelId="{64B0A109-1D7A-4AD4-AEFA-CA55B7104054}">
      <dgm:prSet phldrT="[Текст]" custT="1"/>
      <dgm:spPr>
        <a:xfrm rot="5400000">
          <a:off x="-116364" y="2079057"/>
          <a:ext cx="775760" cy="543032"/>
        </a:xfr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2016</a:t>
          </a:r>
        </a:p>
      </dgm:t>
    </dgm:pt>
    <dgm:pt modelId="{07FD46F4-2CE8-457F-A61D-1E5F4371ECC1}" type="parTrans" cxnId="{D214B12D-36CB-4B58-BEAC-B601AA787161}">
      <dgm:prSet/>
      <dgm:spPr/>
      <dgm:t>
        <a:bodyPr/>
        <a:lstStyle/>
        <a:p>
          <a:endParaRPr lang="ru-RU"/>
        </a:p>
      </dgm:t>
    </dgm:pt>
    <dgm:pt modelId="{6089BD0E-9EB8-4169-9729-AD86D43F1B8C}" type="sibTrans" cxnId="{D214B12D-36CB-4B58-BEAC-B601AA787161}">
      <dgm:prSet/>
      <dgm:spPr/>
      <dgm:t>
        <a:bodyPr/>
        <a:lstStyle/>
        <a:p>
          <a:endParaRPr lang="ru-RU"/>
        </a:p>
      </dgm:t>
    </dgm:pt>
    <dgm:pt modelId="{92E3970C-BB97-4A9A-887F-024CCD6F9D33}">
      <dgm:prSet phldrT="[Текст]" custT="1"/>
      <dgm:spPr>
        <a:xfrm rot="5400000">
          <a:off x="2868882" y="290181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5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latin typeface="+mn-lt"/>
            </a:rPr>
            <a:t>Завершена работа по структуре финансирования и составу ее участников под руководством ГПБ АО, определены банки - участники синдиката</a:t>
          </a:r>
          <a:endParaRPr lang="ru-RU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F57772AC-4669-4BD5-AEE5-B3E7B385E82C}" type="parTrans" cxnId="{B5FDFE34-8047-4359-B2A8-C1090BEDB012}">
      <dgm:prSet/>
      <dgm:spPr/>
      <dgm:t>
        <a:bodyPr/>
        <a:lstStyle/>
        <a:p>
          <a:endParaRPr lang="ru-RU"/>
        </a:p>
      </dgm:t>
    </dgm:pt>
    <dgm:pt modelId="{A7573BCE-EF27-4049-9A92-0DEDC5E2C44C}" type="sibTrans" cxnId="{B5FDFE34-8047-4359-B2A8-C1090BEDB012}">
      <dgm:prSet/>
      <dgm:spPr/>
      <dgm:t>
        <a:bodyPr/>
        <a:lstStyle/>
        <a:p>
          <a:endParaRPr lang="ru-RU"/>
        </a:p>
      </dgm:t>
    </dgm:pt>
    <dgm:pt modelId="{D9271F2E-E270-46EE-8014-7C758CE28AAB}">
      <dgm:prSet phldrT="[Текст]" custT="1"/>
      <dgm:spPr>
        <a:xfrm rot="5400000">
          <a:off x="2868882" y="-363156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5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З</a:t>
          </a:r>
          <a:r>
            <a:rPr lang="ru-RU" sz="1200" b="0" dirty="0">
              <a:solidFill>
                <a:prstClr val="black"/>
              </a:solidFill>
              <a:latin typeface="+mn-lt"/>
              <a:cs typeface="Times New Roman" panose="02020603050405020304" pitchFamily="18" charset="0"/>
            </a:rPr>
            <a:t>авершено оформление земельных участков для строительства ЛХК</a:t>
          </a:r>
          <a:endParaRPr lang="ru-RU" sz="12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A8E388F4-8591-430D-9E10-758EA0528738}" type="parTrans" cxnId="{638395A2-5812-44B9-9114-CF0573027C13}">
      <dgm:prSet/>
      <dgm:spPr/>
      <dgm:t>
        <a:bodyPr/>
        <a:lstStyle/>
        <a:p>
          <a:endParaRPr lang="ru-RU"/>
        </a:p>
      </dgm:t>
    </dgm:pt>
    <dgm:pt modelId="{9A31B448-E187-477A-9DE2-B3AF8F19414C}" type="sibTrans" cxnId="{638395A2-5812-44B9-9114-CF0573027C13}">
      <dgm:prSet/>
      <dgm:spPr/>
      <dgm:t>
        <a:bodyPr/>
        <a:lstStyle/>
        <a:p>
          <a:endParaRPr lang="ru-RU"/>
        </a:p>
      </dgm:t>
    </dgm:pt>
    <dgm:pt modelId="{AD50095D-DF9C-446F-B175-F386383D6A47}">
      <dgm:prSet phldrT="[Текст]" custT="1"/>
      <dgm:spPr>
        <a:xfrm rot="5400000">
          <a:off x="-116364" y="2732395"/>
          <a:ext cx="775760" cy="543032"/>
        </a:xfr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Calibri"/>
              <a:ea typeface="+mn-ea"/>
              <a:cs typeface="+mn-cs"/>
            </a:rPr>
            <a:t>2016</a:t>
          </a:r>
        </a:p>
      </dgm:t>
    </dgm:pt>
    <dgm:pt modelId="{F5A5E3A6-5F2C-44DE-BBF4-0E2FA75BC3DD}" type="parTrans" cxnId="{36228217-4398-46F1-8279-FDABAED65B0B}">
      <dgm:prSet/>
      <dgm:spPr/>
      <dgm:t>
        <a:bodyPr/>
        <a:lstStyle/>
        <a:p>
          <a:endParaRPr lang="ru-RU"/>
        </a:p>
      </dgm:t>
    </dgm:pt>
    <dgm:pt modelId="{0D56609B-D43F-400D-8E16-71D496ACFFDE}" type="sibTrans" cxnId="{36228217-4398-46F1-8279-FDABAED65B0B}">
      <dgm:prSet/>
      <dgm:spPr/>
      <dgm:t>
        <a:bodyPr/>
        <a:lstStyle/>
        <a:p>
          <a:endParaRPr lang="ru-RU"/>
        </a:p>
      </dgm:t>
    </dgm:pt>
    <dgm:pt modelId="{4853AC8D-F180-426A-A989-2AE6180A1535}">
      <dgm:prSet phldrT="[Текст]" custT="1"/>
      <dgm:spPr>
        <a:xfrm rot="5400000">
          <a:off x="2868882" y="-1016493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Выбран </a:t>
          </a:r>
          <a:r>
            <a:rPr lang="ru-RU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Генпроектировщик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, разработана проектная документация</a:t>
          </a:r>
          <a:endParaRPr lang="ru-RU" sz="12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ADBC1CBB-3188-4F26-AAA7-CD06BD8516BE}" type="sibTrans" cxnId="{7F303692-48C4-45F2-B917-541C334C14C6}">
      <dgm:prSet/>
      <dgm:spPr/>
      <dgm:t>
        <a:bodyPr/>
        <a:lstStyle/>
        <a:p>
          <a:endParaRPr lang="ru-RU"/>
        </a:p>
      </dgm:t>
    </dgm:pt>
    <dgm:pt modelId="{BC3AA9E4-FD27-46D9-A9B1-5B2345D5175D}" type="parTrans" cxnId="{7F303692-48C4-45F2-B917-541C334C14C6}">
      <dgm:prSet/>
      <dgm:spPr/>
      <dgm:t>
        <a:bodyPr/>
        <a:lstStyle/>
        <a:p>
          <a:endParaRPr lang="ru-RU"/>
        </a:p>
      </dgm:t>
    </dgm:pt>
    <dgm:pt modelId="{B3219CC5-FD44-4F8A-8CD4-F53B19A79595}">
      <dgm:prSet phldrT="[Текст]" custT="1"/>
      <dgm:spPr>
        <a:xfrm rot="5400000">
          <a:off x="2868882" y="-1669831"/>
          <a:ext cx="504244" cy="5155943"/>
        </a:xfr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bg1"/>
              </a:solidFill>
              <a:latin typeface="Calibri"/>
              <a:ea typeface="+mn-ea"/>
              <a:cs typeface="+mn-cs"/>
            </a:rPr>
            <a:t>2015 2016</a:t>
          </a:r>
        </a:p>
      </dgm:t>
    </dgm:pt>
    <dgm:pt modelId="{ECCD19E1-B719-48CE-B169-5556F78262C1}" type="parTrans" cxnId="{CF01E1C6-3E3B-430E-8EE1-7F464CE4B10B}">
      <dgm:prSet/>
      <dgm:spPr/>
      <dgm:t>
        <a:bodyPr/>
        <a:lstStyle/>
        <a:p>
          <a:endParaRPr lang="ru-RU"/>
        </a:p>
      </dgm:t>
    </dgm:pt>
    <dgm:pt modelId="{9941099A-1D31-4EE8-987E-9239FC3A3B5D}" type="sibTrans" cxnId="{CF01E1C6-3E3B-430E-8EE1-7F464CE4B10B}">
      <dgm:prSet/>
      <dgm:spPr/>
      <dgm:t>
        <a:bodyPr/>
        <a:lstStyle/>
        <a:p>
          <a:endParaRPr lang="ru-RU"/>
        </a:p>
      </dgm:t>
    </dgm:pt>
    <dgm:pt modelId="{3F1D0C87-EFAB-4E9A-B32F-9A0DF4EB111A}">
      <dgm:prSet phldrT="[Текст]" custT="1"/>
      <dgm:spPr>
        <a:xfrm rot="5400000">
          <a:off x="2868882" y="-1669831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Получен перечень лесных участков для обеспечения проекта сырьем, проведена оценка лесных ресурсов</a:t>
          </a:r>
          <a:endParaRPr lang="ru-RU" sz="12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DF9753BA-635F-4B6D-8472-4860C8DD2494}" type="parTrans" cxnId="{1FB8F02C-AF13-4583-BE41-D203DAB5FE07}">
      <dgm:prSet/>
      <dgm:spPr/>
      <dgm:t>
        <a:bodyPr/>
        <a:lstStyle/>
        <a:p>
          <a:endParaRPr lang="ru-RU"/>
        </a:p>
      </dgm:t>
    </dgm:pt>
    <dgm:pt modelId="{3475626A-AC8C-4CD5-AC30-B35492E1E938}" type="sibTrans" cxnId="{1FB8F02C-AF13-4583-BE41-D203DAB5FE07}">
      <dgm:prSet/>
      <dgm:spPr/>
      <dgm:t>
        <a:bodyPr/>
        <a:lstStyle/>
        <a:p>
          <a:endParaRPr lang="ru-RU"/>
        </a:p>
      </dgm:t>
    </dgm:pt>
    <dgm:pt modelId="{5A144AAD-2F48-448E-9D5B-F879B22553BE}" type="pres">
      <dgm:prSet presAssocID="{377FD78E-CB16-435A-948D-68A4E91F207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53D945-31B7-46D9-9C7D-91AD0CEEA1BB}" type="pres">
      <dgm:prSet presAssocID="{1FA8A8F3-924C-493D-BB43-3372F88D2FDC}" presName="composite" presStyleCnt="0"/>
      <dgm:spPr/>
    </dgm:pt>
    <dgm:pt modelId="{0F1FC315-0506-4A6B-B85D-A29619C8E7E6}" type="pres">
      <dgm:prSet presAssocID="{1FA8A8F3-924C-493D-BB43-3372F88D2FDC}" presName="parentText" presStyleLbl="alignNode1" presStyleIdx="0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6D1A0F3E-B313-49DE-A9A8-AFCA34E009DD}" type="pres">
      <dgm:prSet presAssocID="{1FA8A8F3-924C-493D-BB43-3372F88D2FDC}" presName="descendantText" presStyleLbl="alignAcc1" presStyleIdx="0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05FC1ABC-8FF5-4022-836F-BC086C956948}" type="pres">
      <dgm:prSet presAssocID="{7BABC561-D2F2-4E29-8FEB-32E0D7B16882}" presName="sp" presStyleCnt="0"/>
      <dgm:spPr/>
    </dgm:pt>
    <dgm:pt modelId="{F9597725-DE0D-470F-B896-D6680378AD09}" type="pres">
      <dgm:prSet presAssocID="{B2140884-306E-4FCF-9052-940181865280}" presName="composite" presStyleCnt="0"/>
      <dgm:spPr/>
    </dgm:pt>
    <dgm:pt modelId="{5384EB2D-2D59-43D8-BCA0-939E3BF319DE}" type="pres">
      <dgm:prSet presAssocID="{B2140884-306E-4FCF-9052-940181865280}" presName="parentText" presStyleLbl="alignNode1" presStyleIdx="1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99FFFD7A-6681-409C-936C-0A4F5868F8C7}" type="pres">
      <dgm:prSet presAssocID="{B2140884-306E-4FCF-9052-940181865280}" presName="descendantText" presStyleLbl="alignAcc1" presStyleIdx="1" presStyleCnt="6" custLinFactNeighborX="158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16556ACE-0C51-46F3-94C7-91A183819E16}" type="pres">
      <dgm:prSet presAssocID="{45786A41-B064-4278-939C-B7043A8797B3}" presName="sp" presStyleCnt="0"/>
      <dgm:spPr/>
    </dgm:pt>
    <dgm:pt modelId="{64D4FC1D-A1C3-469F-A25A-014784DFDD8E}" type="pres">
      <dgm:prSet presAssocID="{B3219CC5-FD44-4F8A-8CD4-F53B19A79595}" presName="composite" presStyleCnt="0"/>
      <dgm:spPr/>
    </dgm:pt>
    <dgm:pt modelId="{63C68216-7762-429B-9C49-E31249D5C8CF}" type="pres">
      <dgm:prSet presAssocID="{B3219CC5-FD44-4F8A-8CD4-F53B19A79595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2C841-64C5-4F62-9779-E700A75BC035}" type="pres">
      <dgm:prSet presAssocID="{B3219CC5-FD44-4F8A-8CD4-F53B19A79595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52D02-7362-4B2E-A342-D10362173F5C}" type="pres">
      <dgm:prSet presAssocID="{9941099A-1D31-4EE8-987E-9239FC3A3B5D}" presName="sp" presStyleCnt="0"/>
      <dgm:spPr/>
    </dgm:pt>
    <dgm:pt modelId="{4F8ACA16-7362-46CC-A8B7-19F4301726EF}" type="pres">
      <dgm:prSet presAssocID="{DC113E9F-C2E8-4AC3-85F3-2083CCEC687B}" presName="composite" presStyleCnt="0"/>
      <dgm:spPr/>
    </dgm:pt>
    <dgm:pt modelId="{AEDD435B-59E3-40BF-8976-FC6A27503CB8}" type="pres">
      <dgm:prSet presAssocID="{DC113E9F-C2E8-4AC3-85F3-2083CCEC687B}" presName="parentText" presStyleLbl="alignNode1" presStyleIdx="3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CB507749-2B35-4C88-B392-2273648DBBB9}" type="pres">
      <dgm:prSet presAssocID="{DC113E9F-C2E8-4AC3-85F3-2083CCEC687B}" presName="descendantText" presStyleLbl="alignAcc1" presStyleIdx="3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1ACBB239-CE74-42FE-B3B1-E58D9180981B}" type="pres">
      <dgm:prSet presAssocID="{3AC59744-2251-49D8-841E-6BEC9A1DB742}" presName="sp" presStyleCnt="0"/>
      <dgm:spPr/>
    </dgm:pt>
    <dgm:pt modelId="{6F993390-424F-4992-8A30-E2D5AA842CB4}" type="pres">
      <dgm:prSet presAssocID="{64B0A109-1D7A-4AD4-AEFA-CA55B7104054}" presName="composite" presStyleCnt="0"/>
      <dgm:spPr/>
    </dgm:pt>
    <dgm:pt modelId="{D1A2D809-2C61-460D-B631-155622782C7C}" type="pres">
      <dgm:prSet presAssocID="{64B0A109-1D7A-4AD4-AEFA-CA55B7104054}" presName="parentText" presStyleLbl="alignNode1" presStyleIdx="4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1DF1EDD3-D76C-4AD8-ABE0-2FA015FDF9EC}" type="pres">
      <dgm:prSet presAssocID="{64B0A109-1D7A-4AD4-AEFA-CA55B7104054}" presName="descendantText" presStyleLbl="alignAcc1" presStyleIdx="4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CA633321-A4C1-400E-A78D-2C3FC46BBFCA}" type="pres">
      <dgm:prSet presAssocID="{6089BD0E-9EB8-4169-9729-AD86D43F1B8C}" presName="sp" presStyleCnt="0"/>
      <dgm:spPr/>
    </dgm:pt>
    <dgm:pt modelId="{17B88634-B87C-4DF2-9BEC-1A9873097F98}" type="pres">
      <dgm:prSet presAssocID="{AD50095D-DF9C-446F-B175-F386383D6A47}" presName="composite" presStyleCnt="0"/>
      <dgm:spPr/>
    </dgm:pt>
    <dgm:pt modelId="{85C3E8B6-ED6E-4D11-8B54-2058A852D710}" type="pres">
      <dgm:prSet presAssocID="{AD50095D-DF9C-446F-B175-F386383D6A47}" presName="parentText" presStyleLbl="alignNode1" presStyleIdx="5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278C1FC5-65A3-432E-8DA3-2DEB0B42A0F1}" type="pres">
      <dgm:prSet presAssocID="{AD50095D-DF9C-446F-B175-F386383D6A47}" presName="descendantText" presStyleLbl="alignAcc1" presStyleIdx="5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</dgm:ptLst>
  <dgm:cxnLst>
    <dgm:cxn modelId="{36228217-4398-46F1-8279-FDABAED65B0B}" srcId="{377FD78E-CB16-435A-948D-68A4E91F2072}" destId="{AD50095D-DF9C-446F-B175-F386383D6A47}" srcOrd="5" destOrd="0" parTransId="{F5A5E3A6-5F2C-44DE-BBF4-0E2FA75BC3DD}" sibTransId="{0D56609B-D43F-400D-8E16-71D496ACFFDE}"/>
    <dgm:cxn modelId="{3A55453B-924A-4727-9D32-ACC94C1F64C6}" type="presOf" srcId="{4853AC8D-F180-426A-A989-2AE6180A1535}" destId="{CB507749-2B35-4C88-B392-2273648DBBB9}" srcOrd="0" destOrd="0" presId="urn:microsoft.com/office/officeart/2005/8/layout/chevron2"/>
    <dgm:cxn modelId="{0A372F14-233D-4884-898E-D8DCBC09BAC6}" type="presOf" srcId="{D9271F2E-E270-46EE-8014-7C758CE28AAB}" destId="{1DF1EDD3-D76C-4AD8-ABE0-2FA015FDF9EC}" srcOrd="0" destOrd="0" presId="urn:microsoft.com/office/officeart/2005/8/layout/chevron2"/>
    <dgm:cxn modelId="{FD6A2CCB-241F-4B2F-824C-320880574C06}" type="presOf" srcId="{64B0A109-1D7A-4AD4-AEFA-CA55B7104054}" destId="{D1A2D809-2C61-460D-B631-155622782C7C}" srcOrd="0" destOrd="0" presId="urn:microsoft.com/office/officeart/2005/8/layout/chevron2"/>
    <dgm:cxn modelId="{638395A2-5812-44B9-9114-CF0573027C13}" srcId="{64B0A109-1D7A-4AD4-AEFA-CA55B7104054}" destId="{D9271F2E-E270-46EE-8014-7C758CE28AAB}" srcOrd="0" destOrd="0" parTransId="{A8E388F4-8591-430D-9E10-758EA0528738}" sibTransId="{9A31B448-E187-477A-9DE2-B3AF8F19414C}"/>
    <dgm:cxn modelId="{BBC146EC-43ED-482C-8E07-DCA6C07412B8}" type="presOf" srcId="{1FA8A8F3-924C-493D-BB43-3372F88D2FDC}" destId="{0F1FC315-0506-4A6B-B85D-A29619C8E7E6}" srcOrd="0" destOrd="0" presId="urn:microsoft.com/office/officeart/2005/8/layout/chevron2"/>
    <dgm:cxn modelId="{1CA03C92-4DA5-46F4-8E5A-09C79C159CAC}" type="presOf" srcId="{49D42ECF-5F7E-42FF-A0B2-FB571EB56124}" destId="{99FFFD7A-6681-409C-936C-0A4F5868F8C7}" srcOrd="0" destOrd="0" presId="urn:microsoft.com/office/officeart/2005/8/layout/chevron2"/>
    <dgm:cxn modelId="{1826F80E-FAE6-4649-9DF3-34CEE5F49289}" srcId="{377FD78E-CB16-435A-948D-68A4E91F2072}" destId="{1FA8A8F3-924C-493D-BB43-3372F88D2FDC}" srcOrd="0" destOrd="0" parTransId="{5D4D67E3-4176-42E8-8A7E-02F0402F003C}" sibTransId="{7BABC561-D2F2-4E29-8FEB-32E0D7B16882}"/>
    <dgm:cxn modelId="{AA35FBE7-CA35-471E-8653-4646C4D5D96E}" type="presOf" srcId="{22F98EC2-BEF9-42F0-9D9C-B52C875D085B}" destId="{6D1A0F3E-B313-49DE-A9A8-AFCA34E009DD}" srcOrd="0" destOrd="0" presId="urn:microsoft.com/office/officeart/2005/8/layout/chevron2"/>
    <dgm:cxn modelId="{E4DC6B09-68CC-44FB-B2A6-AB1CDC34410E}" type="presOf" srcId="{DC113E9F-C2E8-4AC3-85F3-2083CCEC687B}" destId="{AEDD435B-59E3-40BF-8976-FC6A27503CB8}" srcOrd="0" destOrd="0" presId="urn:microsoft.com/office/officeart/2005/8/layout/chevron2"/>
    <dgm:cxn modelId="{CF01E1C6-3E3B-430E-8EE1-7F464CE4B10B}" srcId="{377FD78E-CB16-435A-948D-68A4E91F2072}" destId="{B3219CC5-FD44-4F8A-8CD4-F53B19A79595}" srcOrd="2" destOrd="0" parTransId="{ECCD19E1-B719-48CE-B169-5556F78262C1}" sibTransId="{9941099A-1D31-4EE8-987E-9239FC3A3B5D}"/>
    <dgm:cxn modelId="{9C387D28-1757-467D-97CE-1B3DB712EE0D}" srcId="{377FD78E-CB16-435A-948D-68A4E91F2072}" destId="{B2140884-306E-4FCF-9052-940181865280}" srcOrd="1" destOrd="0" parTransId="{9C9A30DA-B6F0-4DD9-B1C2-66EDD9168990}" sibTransId="{45786A41-B064-4278-939C-B7043A8797B3}"/>
    <dgm:cxn modelId="{A8A5FE34-4FD0-4F17-A214-DAFD2421D17B}" type="presOf" srcId="{AD50095D-DF9C-446F-B175-F386383D6A47}" destId="{85C3E8B6-ED6E-4D11-8B54-2058A852D710}" srcOrd="0" destOrd="0" presId="urn:microsoft.com/office/officeart/2005/8/layout/chevron2"/>
    <dgm:cxn modelId="{3F37A9DE-C17B-4FA2-A7D0-64B58EE3C336}" srcId="{377FD78E-CB16-435A-948D-68A4E91F2072}" destId="{DC113E9F-C2E8-4AC3-85F3-2083CCEC687B}" srcOrd="3" destOrd="0" parTransId="{C9416C70-E3AF-4517-83E2-D87638059D87}" sibTransId="{3AC59744-2251-49D8-841E-6BEC9A1DB742}"/>
    <dgm:cxn modelId="{BB3617D5-4A67-4682-8E2D-C481A2556464}" type="presOf" srcId="{B3219CC5-FD44-4F8A-8CD4-F53B19A79595}" destId="{63C68216-7762-429B-9C49-E31249D5C8CF}" srcOrd="0" destOrd="0" presId="urn:microsoft.com/office/officeart/2005/8/layout/chevron2"/>
    <dgm:cxn modelId="{7F303692-48C4-45F2-B917-541C334C14C6}" srcId="{DC113E9F-C2E8-4AC3-85F3-2083CCEC687B}" destId="{4853AC8D-F180-426A-A989-2AE6180A1535}" srcOrd="0" destOrd="0" parTransId="{BC3AA9E4-FD27-46D9-A9B1-5B2345D5175D}" sibTransId="{ADBC1CBB-3188-4F26-AAA7-CD06BD8516BE}"/>
    <dgm:cxn modelId="{B5FDFE34-8047-4359-B2A8-C1090BEDB012}" srcId="{AD50095D-DF9C-446F-B175-F386383D6A47}" destId="{92E3970C-BB97-4A9A-887F-024CCD6F9D33}" srcOrd="0" destOrd="0" parTransId="{F57772AC-4669-4BD5-AEE5-B3E7B385E82C}" sibTransId="{A7573BCE-EF27-4049-9A92-0DEDC5E2C44C}"/>
    <dgm:cxn modelId="{4563086A-0D22-466D-BF3B-182D029BB46F}" srcId="{1FA8A8F3-924C-493D-BB43-3372F88D2FDC}" destId="{22F98EC2-BEF9-42F0-9D9C-B52C875D085B}" srcOrd="0" destOrd="0" parTransId="{11B4B3FC-1C10-40C1-A2AB-FB35B67DA7F5}" sibTransId="{7EE32570-8D76-4D5F-AFA9-F8BD8044452E}"/>
    <dgm:cxn modelId="{1E4DAAC4-9A36-43F6-95E2-1BE79D58B3D8}" srcId="{B2140884-306E-4FCF-9052-940181865280}" destId="{49D42ECF-5F7E-42FF-A0B2-FB571EB56124}" srcOrd="0" destOrd="0" parTransId="{D98DB986-F293-47A8-8C41-87AC95E0F453}" sibTransId="{0EF6E78E-BFAE-49A1-A1B0-2807DDFF713C}"/>
    <dgm:cxn modelId="{CFB19AE1-3AFE-4BA7-A7BB-2FE3B27B66A7}" type="presOf" srcId="{3F1D0C87-EFAB-4E9A-B32F-9A0DF4EB111A}" destId="{D732C841-64C5-4F62-9779-E700A75BC035}" srcOrd="0" destOrd="0" presId="urn:microsoft.com/office/officeart/2005/8/layout/chevron2"/>
    <dgm:cxn modelId="{2A2FE59E-7799-41F6-B5BB-719975198781}" type="presOf" srcId="{92E3970C-BB97-4A9A-887F-024CCD6F9D33}" destId="{278C1FC5-65A3-432E-8DA3-2DEB0B42A0F1}" srcOrd="0" destOrd="0" presId="urn:microsoft.com/office/officeart/2005/8/layout/chevron2"/>
    <dgm:cxn modelId="{ACA9BA02-D474-485C-8DD9-F4E80B5BE59E}" type="presOf" srcId="{B2140884-306E-4FCF-9052-940181865280}" destId="{5384EB2D-2D59-43D8-BCA0-939E3BF319DE}" srcOrd="0" destOrd="0" presId="urn:microsoft.com/office/officeart/2005/8/layout/chevron2"/>
    <dgm:cxn modelId="{2BF8A030-7EBB-4C19-A245-A4613A7C4632}" type="presOf" srcId="{377FD78E-CB16-435A-948D-68A4E91F2072}" destId="{5A144AAD-2F48-448E-9D5B-F879B22553BE}" srcOrd="0" destOrd="0" presId="urn:microsoft.com/office/officeart/2005/8/layout/chevron2"/>
    <dgm:cxn modelId="{D214B12D-36CB-4B58-BEAC-B601AA787161}" srcId="{377FD78E-CB16-435A-948D-68A4E91F2072}" destId="{64B0A109-1D7A-4AD4-AEFA-CA55B7104054}" srcOrd="4" destOrd="0" parTransId="{07FD46F4-2CE8-457F-A61D-1E5F4371ECC1}" sibTransId="{6089BD0E-9EB8-4169-9729-AD86D43F1B8C}"/>
    <dgm:cxn modelId="{1FB8F02C-AF13-4583-BE41-D203DAB5FE07}" srcId="{B3219CC5-FD44-4F8A-8CD4-F53B19A79595}" destId="{3F1D0C87-EFAB-4E9A-B32F-9A0DF4EB111A}" srcOrd="0" destOrd="0" parTransId="{DF9753BA-635F-4B6D-8472-4860C8DD2494}" sibTransId="{3475626A-AC8C-4CD5-AC30-B35492E1E938}"/>
    <dgm:cxn modelId="{43F255FE-1E8F-4486-BD9F-C203014292D0}" type="presParOf" srcId="{5A144AAD-2F48-448E-9D5B-F879B22553BE}" destId="{A353D945-31B7-46D9-9C7D-91AD0CEEA1BB}" srcOrd="0" destOrd="0" presId="urn:microsoft.com/office/officeart/2005/8/layout/chevron2"/>
    <dgm:cxn modelId="{12D30BAF-D630-48E2-AAE8-73D0FCA305E3}" type="presParOf" srcId="{A353D945-31B7-46D9-9C7D-91AD0CEEA1BB}" destId="{0F1FC315-0506-4A6B-B85D-A29619C8E7E6}" srcOrd="0" destOrd="0" presId="urn:microsoft.com/office/officeart/2005/8/layout/chevron2"/>
    <dgm:cxn modelId="{7336BF15-C28D-4293-8C22-60DD951C3200}" type="presParOf" srcId="{A353D945-31B7-46D9-9C7D-91AD0CEEA1BB}" destId="{6D1A0F3E-B313-49DE-A9A8-AFCA34E009DD}" srcOrd="1" destOrd="0" presId="urn:microsoft.com/office/officeart/2005/8/layout/chevron2"/>
    <dgm:cxn modelId="{86D71AAA-4723-49BF-A7E6-4DA0DCC9B6E9}" type="presParOf" srcId="{5A144AAD-2F48-448E-9D5B-F879B22553BE}" destId="{05FC1ABC-8FF5-4022-836F-BC086C956948}" srcOrd="1" destOrd="0" presId="urn:microsoft.com/office/officeart/2005/8/layout/chevron2"/>
    <dgm:cxn modelId="{38BEA07C-AA4D-4D66-AB30-11E534F165CF}" type="presParOf" srcId="{5A144AAD-2F48-448E-9D5B-F879B22553BE}" destId="{F9597725-DE0D-470F-B896-D6680378AD09}" srcOrd="2" destOrd="0" presId="urn:microsoft.com/office/officeart/2005/8/layout/chevron2"/>
    <dgm:cxn modelId="{232C8670-D5CC-43FE-B01C-ACA9214D3AEC}" type="presParOf" srcId="{F9597725-DE0D-470F-B896-D6680378AD09}" destId="{5384EB2D-2D59-43D8-BCA0-939E3BF319DE}" srcOrd="0" destOrd="0" presId="urn:microsoft.com/office/officeart/2005/8/layout/chevron2"/>
    <dgm:cxn modelId="{C32C0066-E0B5-49D1-A2EB-83DEFAF9E87F}" type="presParOf" srcId="{F9597725-DE0D-470F-B896-D6680378AD09}" destId="{99FFFD7A-6681-409C-936C-0A4F5868F8C7}" srcOrd="1" destOrd="0" presId="urn:microsoft.com/office/officeart/2005/8/layout/chevron2"/>
    <dgm:cxn modelId="{744E8C74-2B65-42DF-BF95-6B608681D035}" type="presParOf" srcId="{5A144AAD-2F48-448E-9D5B-F879B22553BE}" destId="{16556ACE-0C51-46F3-94C7-91A183819E16}" srcOrd="3" destOrd="0" presId="urn:microsoft.com/office/officeart/2005/8/layout/chevron2"/>
    <dgm:cxn modelId="{6293A32E-CCB7-4A95-8F27-236B8036BB70}" type="presParOf" srcId="{5A144AAD-2F48-448E-9D5B-F879B22553BE}" destId="{64D4FC1D-A1C3-469F-A25A-014784DFDD8E}" srcOrd="4" destOrd="0" presId="urn:microsoft.com/office/officeart/2005/8/layout/chevron2"/>
    <dgm:cxn modelId="{30012959-11A4-4405-BF14-587F24034501}" type="presParOf" srcId="{64D4FC1D-A1C3-469F-A25A-014784DFDD8E}" destId="{63C68216-7762-429B-9C49-E31249D5C8CF}" srcOrd="0" destOrd="0" presId="urn:microsoft.com/office/officeart/2005/8/layout/chevron2"/>
    <dgm:cxn modelId="{AFD707F1-E12E-4749-86BC-D0D6CF2ADFB6}" type="presParOf" srcId="{64D4FC1D-A1C3-469F-A25A-014784DFDD8E}" destId="{D732C841-64C5-4F62-9779-E700A75BC035}" srcOrd="1" destOrd="0" presId="urn:microsoft.com/office/officeart/2005/8/layout/chevron2"/>
    <dgm:cxn modelId="{ABF93997-D43A-43D1-A987-495783F08A97}" type="presParOf" srcId="{5A144AAD-2F48-448E-9D5B-F879B22553BE}" destId="{4AE52D02-7362-4B2E-A342-D10362173F5C}" srcOrd="5" destOrd="0" presId="urn:microsoft.com/office/officeart/2005/8/layout/chevron2"/>
    <dgm:cxn modelId="{96C33849-7F76-4C89-A542-ED1565632DC7}" type="presParOf" srcId="{5A144AAD-2F48-448E-9D5B-F879B22553BE}" destId="{4F8ACA16-7362-46CC-A8B7-19F4301726EF}" srcOrd="6" destOrd="0" presId="urn:microsoft.com/office/officeart/2005/8/layout/chevron2"/>
    <dgm:cxn modelId="{163CE80F-65FB-4A54-8276-1354050C5219}" type="presParOf" srcId="{4F8ACA16-7362-46CC-A8B7-19F4301726EF}" destId="{AEDD435B-59E3-40BF-8976-FC6A27503CB8}" srcOrd="0" destOrd="0" presId="urn:microsoft.com/office/officeart/2005/8/layout/chevron2"/>
    <dgm:cxn modelId="{9BF335E3-4756-4BAB-AF2C-69D22F5D812D}" type="presParOf" srcId="{4F8ACA16-7362-46CC-A8B7-19F4301726EF}" destId="{CB507749-2B35-4C88-B392-2273648DBBB9}" srcOrd="1" destOrd="0" presId="urn:microsoft.com/office/officeart/2005/8/layout/chevron2"/>
    <dgm:cxn modelId="{F1762A5B-D06C-41F4-99F9-123425C67B6F}" type="presParOf" srcId="{5A144AAD-2F48-448E-9D5B-F879B22553BE}" destId="{1ACBB239-CE74-42FE-B3B1-E58D9180981B}" srcOrd="7" destOrd="0" presId="urn:microsoft.com/office/officeart/2005/8/layout/chevron2"/>
    <dgm:cxn modelId="{752C84E2-8B12-438F-BF1D-2C14686CE4ED}" type="presParOf" srcId="{5A144AAD-2F48-448E-9D5B-F879B22553BE}" destId="{6F993390-424F-4992-8A30-E2D5AA842CB4}" srcOrd="8" destOrd="0" presId="urn:microsoft.com/office/officeart/2005/8/layout/chevron2"/>
    <dgm:cxn modelId="{49797F46-9158-4340-88EC-80CCA0A21A6D}" type="presParOf" srcId="{6F993390-424F-4992-8A30-E2D5AA842CB4}" destId="{D1A2D809-2C61-460D-B631-155622782C7C}" srcOrd="0" destOrd="0" presId="urn:microsoft.com/office/officeart/2005/8/layout/chevron2"/>
    <dgm:cxn modelId="{1F028102-0726-4588-9E9E-75123583E43F}" type="presParOf" srcId="{6F993390-424F-4992-8A30-E2D5AA842CB4}" destId="{1DF1EDD3-D76C-4AD8-ABE0-2FA015FDF9EC}" srcOrd="1" destOrd="0" presId="urn:microsoft.com/office/officeart/2005/8/layout/chevron2"/>
    <dgm:cxn modelId="{9D2DAABD-A2DB-4AEE-8712-E215AE199E2C}" type="presParOf" srcId="{5A144AAD-2F48-448E-9D5B-F879B22553BE}" destId="{CA633321-A4C1-400E-A78D-2C3FC46BBFCA}" srcOrd="9" destOrd="0" presId="urn:microsoft.com/office/officeart/2005/8/layout/chevron2"/>
    <dgm:cxn modelId="{1E558C76-C009-4848-A85F-0515B9189E23}" type="presParOf" srcId="{5A144AAD-2F48-448E-9D5B-F879B22553BE}" destId="{17B88634-B87C-4DF2-9BEC-1A9873097F98}" srcOrd="10" destOrd="0" presId="urn:microsoft.com/office/officeart/2005/8/layout/chevron2"/>
    <dgm:cxn modelId="{E18F3723-FCB6-4FEE-9896-9F43B64356B6}" type="presParOf" srcId="{17B88634-B87C-4DF2-9BEC-1A9873097F98}" destId="{85C3E8B6-ED6E-4D11-8B54-2058A852D710}" srcOrd="0" destOrd="0" presId="urn:microsoft.com/office/officeart/2005/8/layout/chevron2"/>
    <dgm:cxn modelId="{339212F8-1C18-4CDB-9529-54E2FD37F516}" type="presParOf" srcId="{17B88634-B87C-4DF2-9BEC-1A9873097F98}" destId="{278C1FC5-65A3-432E-8DA3-2DEB0B42A0F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7FD78E-CB16-435A-948D-68A4E91F2072}" type="doc">
      <dgm:prSet loTypeId="urn:microsoft.com/office/officeart/2005/8/layout/chevron2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1FA8A8F3-924C-493D-BB43-3372F88D2FDC}">
      <dgm:prSet phldrT="[Текст]" custT="1"/>
      <dgm:spPr>
        <a:xfrm rot="5400000">
          <a:off x="-116364" y="119044"/>
          <a:ext cx="775760" cy="543032"/>
        </a:xfr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МАРТ       2017</a:t>
          </a:r>
        </a:p>
      </dgm:t>
    </dgm:pt>
    <dgm:pt modelId="{5D4D67E3-4176-42E8-8A7E-02F0402F003C}" type="parTrans" cxnId="{1826F80E-FAE6-4649-9DF3-34CEE5F49289}">
      <dgm:prSet/>
      <dgm:spPr/>
      <dgm:t>
        <a:bodyPr/>
        <a:lstStyle/>
        <a:p>
          <a:endParaRPr lang="ru-RU"/>
        </a:p>
      </dgm:t>
    </dgm:pt>
    <dgm:pt modelId="{7BABC561-D2F2-4E29-8FEB-32E0D7B16882}" type="sibTrans" cxnId="{1826F80E-FAE6-4649-9DF3-34CEE5F49289}">
      <dgm:prSet/>
      <dgm:spPr/>
      <dgm:t>
        <a:bodyPr/>
        <a:lstStyle/>
        <a:p>
          <a:endParaRPr lang="ru-RU"/>
        </a:p>
      </dgm:t>
    </dgm:pt>
    <dgm:pt modelId="{22F98EC2-BEF9-42F0-9D9C-B52C875D085B}">
      <dgm:prSet phldrT="[Текст]" custT="1"/>
      <dgm:spPr>
        <a:xfrm rot="5400000">
          <a:off x="2868749" y="-2323037"/>
          <a:ext cx="504509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Проведена социальная и экологическая экспертиза проекта (</a:t>
          </a:r>
          <a:r>
            <a:rPr 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SEIA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) по стандартам </a:t>
          </a:r>
          <a:r>
            <a:rPr 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IFC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(</a:t>
          </a:r>
          <a:r>
            <a:rPr 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REPORT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</a:t>
          </a:r>
          <a:r>
            <a:rPr 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24X312745/01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от 12.03.2017)</a:t>
          </a:r>
        </a:p>
      </dgm:t>
    </dgm:pt>
    <dgm:pt modelId="{11B4B3FC-1C10-40C1-A2AB-FB35B67DA7F5}" type="parTrans" cxnId="{4563086A-0D22-466D-BF3B-182D029BB46F}">
      <dgm:prSet/>
      <dgm:spPr/>
      <dgm:t>
        <a:bodyPr/>
        <a:lstStyle/>
        <a:p>
          <a:endParaRPr lang="ru-RU"/>
        </a:p>
      </dgm:t>
    </dgm:pt>
    <dgm:pt modelId="{7EE32570-8D76-4D5F-AFA9-F8BD8044452E}" type="sibTrans" cxnId="{4563086A-0D22-466D-BF3B-182D029BB46F}">
      <dgm:prSet/>
      <dgm:spPr/>
      <dgm:t>
        <a:bodyPr/>
        <a:lstStyle/>
        <a:p>
          <a:endParaRPr lang="ru-RU"/>
        </a:p>
      </dgm:t>
    </dgm:pt>
    <dgm:pt modelId="{B2140884-306E-4FCF-9052-940181865280}">
      <dgm:prSet phldrT="[Текст]" custT="1"/>
      <dgm:spPr>
        <a:xfrm rot="5400000">
          <a:off x="-116364" y="772381"/>
          <a:ext cx="775760" cy="543032"/>
        </a:xfr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Calibri"/>
              <a:ea typeface="+mn-ea"/>
              <a:cs typeface="+mn-cs"/>
            </a:rPr>
            <a:t>АПРЕЛЬ    2017</a:t>
          </a:r>
        </a:p>
      </dgm:t>
    </dgm:pt>
    <dgm:pt modelId="{9C9A30DA-B6F0-4DD9-B1C2-66EDD9168990}" type="parTrans" cxnId="{9C387D28-1757-467D-97CE-1B3DB712EE0D}">
      <dgm:prSet/>
      <dgm:spPr/>
      <dgm:t>
        <a:bodyPr/>
        <a:lstStyle/>
        <a:p>
          <a:endParaRPr lang="ru-RU"/>
        </a:p>
      </dgm:t>
    </dgm:pt>
    <dgm:pt modelId="{45786A41-B064-4278-939C-B7043A8797B3}" type="sibTrans" cxnId="{9C387D28-1757-467D-97CE-1B3DB712EE0D}">
      <dgm:prSet/>
      <dgm:spPr/>
      <dgm:t>
        <a:bodyPr/>
        <a:lstStyle/>
        <a:p>
          <a:endParaRPr lang="ru-RU"/>
        </a:p>
      </dgm:t>
    </dgm:pt>
    <dgm:pt modelId="{49D42ECF-5F7E-42FF-A0B2-FB571EB56124}">
      <dgm:prSet phldrT="[Текст]" custT="1"/>
      <dgm:spPr>
        <a:xfrm rot="5400000">
          <a:off x="2868882" y="-1669831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Подписано Соглашение с </a:t>
          </a:r>
          <a:r>
            <a:rPr lang="ru-RU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Сиб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ГУ </a:t>
          </a:r>
          <a:r>
            <a:rPr lang="ru-RU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НиТ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</a:t>
          </a:r>
          <a:r>
            <a:rPr lang="ru-RU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им.Решетнева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о подготовке кадров для производства (№ K011-ACJ-0092 от 18.04.17)</a:t>
          </a:r>
        </a:p>
      </dgm:t>
    </dgm:pt>
    <dgm:pt modelId="{D98DB986-F293-47A8-8C41-87AC95E0F453}" type="parTrans" cxnId="{1E4DAAC4-9A36-43F6-95E2-1BE79D58B3D8}">
      <dgm:prSet/>
      <dgm:spPr/>
      <dgm:t>
        <a:bodyPr/>
        <a:lstStyle/>
        <a:p>
          <a:endParaRPr lang="ru-RU"/>
        </a:p>
      </dgm:t>
    </dgm:pt>
    <dgm:pt modelId="{0EF6E78E-BFAE-49A1-A1B0-2807DDFF713C}" type="sibTrans" cxnId="{1E4DAAC4-9A36-43F6-95E2-1BE79D58B3D8}">
      <dgm:prSet/>
      <dgm:spPr/>
      <dgm:t>
        <a:bodyPr/>
        <a:lstStyle/>
        <a:p>
          <a:endParaRPr lang="ru-RU"/>
        </a:p>
      </dgm:t>
    </dgm:pt>
    <dgm:pt modelId="{DC113E9F-C2E8-4AC3-85F3-2083CCEC687B}">
      <dgm:prSet phldrT="[Текст]" custT="1"/>
      <dgm:spPr>
        <a:xfrm rot="5400000">
          <a:off x="-116364" y="1425719"/>
          <a:ext cx="775760" cy="543032"/>
        </a:xfr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Calibri"/>
              <a:ea typeface="+mn-ea"/>
              <a:cs typeface="+mn-cs"/>
            </a:rPr>
            <a:t>ИЮНЬ          2017</a:t>
          </a:r>
        </a:p>
      </dgm:t>
    </dgm:pt>
    <dgm:pt modelId="{C9416C70-E3AF-4517-83E2-D87638059D87}" type="parTrans" cxnId="{3F37A9DE-C17B-4FA2-A7D0-64B58EE3C336}">
      <dgm:prSet/>
      <dgm:spPr/>
      <dgm:t>
        <a:bodyPr/>
        <a:lstStyle/>
        <a:p>
          <a:endParaRPr lang="ru-RU"/>
        </a:p>
      </dgm:t>
    </dgm:pt>
    <dgm:pt modelId="{3AC59744-2251-49D8-841E-6BEC9A1DB742}" type="sibTrans" cxnId="{3F37A9DE-C17B-4FA2-A7D0-64B58EE3C336}">
      <dgm:prSet/>
      <dgm:spPr/>
      <dgm:t>
        <a:bodyPr/>
        <a:lstStyle/>
        <a:p>
          <a:endParaRPr lang="ru-RU"/>
        </a:p>
      </dgm:t>
    </dgm:pt>
    <dgm:pt modelId="{64B0A109-1D7A-4AD4-AEFA-CA55B7104054}">
      <dgm:prSet phldrT="[Текст]" custT="1"/>
      <dgm:spPr>
        <a:xfrm rot="5400000">
          <a:off x="-116364" y="2079057"/>
          <a:ext cx="775760" cy="543032"/>
        </a:xfr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ОКТЯБРЬ   </a:t>
          </a:r>
          <a:r>
            <a:rPr lang="ru-RU" sz="12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   </a:t>
          </a:r>
          <a:r>
            <a:rPr lang="ru-RU" sz="10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2017</a:t>
          </a:r>
        </a:p>
      </dgm:t>
    </dgm:pt>
    <dgm:pt modelId="{07FD46F4-2CE8-457F-A61D-1E5F4371ECC1}" type="parTrans" cxnId="{D214B12D-36CB-4B58-BEAC-B601AA787161}">
      <dgm:prSet/>
      <dgm:spPr/>
      <dgm:t>
        <a:bodyPr/>
        <a:lstStyle/>
        <a:p>
          <a:endParaRPr lang="ru-RU"/>
        </a:p>
      </dgm:t>
    </dgm:pt>
    <dgm:pt modelId="{6089BD0E-9EB8-4169-9729-AD86D43F1B8C}" type="sibTrans" cxnId="{D214B12D-36CB-4B58-BEAC-B601AA787161}">
      <dgm:prSet/>
      <dgm:spPr/>
      <dgm:t>
        <a:bodyPr/>
        <a:lstStyle/>
        <a:p>
          <a:endParaRPr lang="ru-RU"/>
        </a:p>
      </dgm:t>
    </dgm:pt>
    <dgm:pt modelId="{92E3970C-BB97-4A9A-887F-024CCD6F9D33}">
      <dgm:prSet phldrT="[Текст]" custT="1"/>
      <dgm:spPr>
        <a:xfrm rot="5400000">
          <a:off x="2868882" y="290181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Получено Разрешение на строительство (</a:t>
          </a:r>
          <a:r>
            <a:rPr lang="ru-RU" sz="1200" dirty="0">
              <a:latin typeface="+mn-lt"/>
            </a:rPr>
            <a:t>№ </a:t>
          </a:r>
          <a:r>
            <a:rPr lang="en-US" sz="1200" dirty="0">
              <a:latin typeface="+mn-lt"/>
            </a:rPr>
            <a:t>RU</a:t>
          </a:r>
          <a:r>
            <a:rPr lang="ru-RU" sz="1200" dirty="0">
              <a:latin typeface="+mn-lt"/>
            </a:rPr>
            <a:t>24512 – 301 – 091 – 2017 от 14.10.2017)</a:t>
          </a:r>
          <a:endParaRPr lang="ru-RU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F57772AC-4669-4BD5-AEE5-B3E7B385E82C}" type="parTrans" cxnId="{B5FDFE34-8047-4359-B2A8-C1090BEDB012}">
      <dgm:prSet/>
      <dgm:spPr/>
      <dgm:t>
        <a:bodyPr/>
        <a:lstStyle/>
        <a:p>
          <a:endParaRPr lang="ru-RU"/>
        </a:p>
      </dgm:t>
    </dgm:pt>
    <dgm:pt modelId="{A7573BCE-EF27-4049-9A92-0DEDC5E2C44C}" type="sibTrans" cxnId="{B5FDFE34-8047-4359-B2A8-C1090BEDB012}">
      <dgm:prSet/>
      <dgm:spPr/>
      <dgm:t>
        <a:bodyPr/>
        <a:lstStyle/>
        <a:p>
          <a:endParaRPr lang="ru-RU"/>
        </a:p>
      </dgm:t>
    </dgm:pt>
    <dgm:pt modelId="{D9271F2E-E270-46EE-8014-7C758CE28AAB}">
      <dgm:prSet phldrT="[Текст]" custT="1"/>
      <dgm:spPr>
        <a:xfrm rot="5400000">
          <a:off x="2868882" y="-363156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Получено положительное заключение ФАУ «</a:t>
          </a:r>
          <a:r>
            <a:rPr lang="ru-RU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Главгосэкспертиза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» на проектную документацию (</a:t>
          </a:r>
          <a:r>
            <a:rPr lang="ru-RU" sz="1200" dirty="0">
              <a:latin typeface="+mn-lt"/>
            </a:rPr>
            <a:t>№1148-17/ГГЭ-10845/03 от 26.10.2017)</a:t>
          </a:r>
          <a:endParaRPr lang="ru-RU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A8E388F4-8591-430D-9E10-758EA0528738}" type="parTrans" cxnId="{638395A2-5812-44B9-9114-CF0573027C13}">
      <dgm:prSet/>
      <dgm:spPr/>
      <dgm:t>
        <a:bodyPr/>
        <a:lstStyle/>
        <a:p>
          <a:endParaRPr lang="ru-RU"/>
        </a:p>
      </dgm:t>
    </dgm:pt>
    <dgm:pt modelId="{9A31B448-E187-477A-9DE2-B3AF8F19414C}" type="sibTrans" cxnId="{638395A2-5812-44B9-9114-CF0573027C13}">
      <dgm:prSet/>
      <dgm:spPr/>
      <dgm:t>
        <a:bodyPr/>
        <a:lstStyle/>
        <a:p>
          <a:endParaRPr lang="ru-RU"/>
        </a:p>
      </dgm:t>
    </dgm:pt>
    <dgm:pt modelId="{AD50095D-DF9C-446F-B175-F386383D6A47}">
      <dgm:prSet phldrT="[Текст]" custT="1"/>
      <dgm:spPr>
        <a:xfrm rot="5400000">
          <a:off x="-116364" y="2732395"/>
          <a:ext cx="775760" cy="543032"/>
        </a:xfr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Calibri"/>
              <a:ea typeface="+mn-ea"/>
              <a:cs typeface="+mn-cs"/>
            </a:rPr>
            <a:t>НОЯБРЬ         2017</a:t>
          </a:r>
        </a:p>
      </dgm:t>
    </dgm:pt>
    <dgm:pt modelId="{F5A5E3A6-5F2C-44DE-BBF4-0E2FA75BC3DD}" type="parTrans" cxnId="{36228217-4398-46F1-8279-FDABAED65B0B}">
      <dgm:prSet/>
      <dgm:spPr/>
      <dgm:t>
        <a:bodyPr/>
        <a:lstStyle/>
        <a:p>
          <a:endParaRPr lang="ru-RU"/>
        </a:p>
      </dgm:t>
    </dgm:pt>
    <dgm:pt modelId="{0D56609B-D43F-400D-8E16-71D496ACFFDE}" type="sibTrans" cxnId="{36228217-4398-46F1-8279-FDABAED65B0B}">
      <dgm:prSet/>
      <dgm:spPr/>
      <dgm:t>
        <a:bodyPr/>
        <a:lstStyle/>
        <a:p>
          <a:endParaRPr lang="ru-RU"/>
        </a:p>
      </dgm:t>
    </dgm:pt>
    <dgm:pt modelId="{4853AC8D-F180-426A-A989-2AE6180A1535}">
      <dgm:prSet phldrT="[Текст]" custT="1"/>
      <dgm:spPr>
        <a:xfrm rot="5400000">
          <a:off x="2868882" y="-1016493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Проект получил статус приоритетного инвестиционного проекта в области освоения лесов </a:t>
          </a:r>
          <a:r>
            <a:rPr lang="ru-RU" sz="1200" b="0" dirty="0">
              <a:latin typeface="+mn-lt"/>
            </a:rPr>
            <a:t>(Приказ №2114 от 30.06.2017 Министерства промышленности и торговли РФ</a:t>
          </a:r>
          <a:r>
            <a:rPr lang="ru-RU" sz="1400" b="0" dirty="0"/>
            <a:t>)</a:t>
          </a:r>
          <a:endParaRPr lang="ru-RU" sz="1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DBC1CBB-3188-4F26-AAA7-CD06BD8516BE}" type="sibTrans" cxnId="{7F303692-48C4-45F2-B917-541C334C14C6}">
      <dgm:prSet/>
      <dgm:spPr/>
      <dgm:t>
        <a:bodyPr/>
        <a:lstStyle/>
        <a:p>
          <a:endParaRPr lang="ru-RU"/>
        </a:p>
      </dgm:t>
    </dgm:pt>
    <dgm:pt modelId="{BC3AA9E4-FD27-46D9-A9B1-5B2345D5175D}" type="parTrans" cxnId="{7F303692-48C4-45F2-B917-541C334C14C6}">
      <dgm:prSet/>
      <dgm:spPr/>
      <dgm:t>
        <a:bodyPr/>
        <a:lstStyle/>
        <a:p>
          <a:endParaRPr lang="ru-RU"/>
        </a:p>
      </dgm:t>
    </dgm:pt>
    <dgm:pt modelId="{B3219CC5-FD44-4F8A-8CD4-F53B19A79595}">
      <dgm:prSet phldrT="[Текст]" custT="1"/>
      <dgm:spPr>
        <a:xfrm rot="5400000">
          <a:off x="2868882" y="-1669831"/>
          <a:ext cx="504244" cy="5155943"/>
        </a:xfr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bg1"/>
              </a:solidFill>
              <a:latin typeface="Calibri"/>
              <a:ea typeface="+mn-ea"/>
              <a:cs typeface="+mn-cs"/>
            </a:rPr>
            <a:t>ИЮНЬ 2017</a:t>
          </a:r>
        </a:p>
      </dgm:t>
    </dgm:pt>
    <dgm:pt modelId="{ECCD19E1-B719-48CE-B169-5556F78262C1}" type="parTrans" cxnId="{CF01E1C6-3E3B-430E-8EE1-7F464CE4B10B}">
      <dgm:prSet/>
      <dgm:spPr/>
      <dgm:t>
        <a:bodyPr/>
        <a:lstStyle/>
        <a:p>
          <a:endParaRPr lang="ru-RU"/>
        </a:p>
      </dgm:t>
    </dgm:pt>
    <dgm:pt modelId="{9941099A-1D31-4EE8-987E-9239FC3A3B5D}" type="sibTrans" cxnId="{CF01E1C6-3E3B-430E-8EE1-7F464CE4B10B}">
      <dgm:prSet/>
      <dgm:spPr/>
      <dgm:t>
        <a:bodyPr/>
        <a:lstStyle/>
        <a:p>
          <a:endParaRPr lang="ru-RU"/>
        </a:p>
      </dgm:t>
    </dgm:pt>
    <dgm:pt modelId="{3F1D0C87-EFAB-4E9A-B32F-9A0DF4EB111A}">
      <dgm:prSet phldrT="[Текст]" custT="1"/>
      <dgm:spPr>
        <a:xfrm rot="5400000">
          <a:off x="2868882" y="-1669831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Проект </a:t>
          </a:r>
          <a:r>
            <a:rPr lang="ru-RU" sz="1200" b="0" dirty="0">
              <a:latin typeface="+mn-lt"/>
            </a:rPr>
            <a:t>получил   освобождение  от уплаты НДС на поставку технологического оборудования (</a:t>
          </a:r>
          <a:r>
            <a:rPr lang="ru-RU" sz="1200" dirty="0">
              <a:latin typeface="+mn-lt"/>
            </a:rPr>
            <a:t>Постановлением  Правительства РФ № 753 от 27.06.2017)</a:t>
          </a:r>
          <a:endParaRPr lang="ru-RU" sz="12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DF9753BA-635F-4B6D-8472-4860C8DD2494}" type="parTrans" cxnId="{1FB8F02C-AF13-4583-BE41-D203DAB5FE07}">
      <dgm:prSet/>
      <dgm:spPr/>
      <dgm:t>
        <a:bodyPr/>
        <a:lstStyle/>
        <a:p>
          <a:endParaRPr lang="ru-RU"/>
        </a:p>
      </dgm:t>
    </dgm:pt>
    <dgm:pt modelId="{3475626A-AC8C-4CD5-AC30-B35492E1E938}" type="sibTrans" cxnId="{1FB8F02C-AF13-4583-BE41-D203DAB5FE07}">
      <dgm:prSet/>
      <dgm:spPr/>
      <dgm:t>
        <a:bodyPr/>
        <a:lstStyle/>
        <a:p>
          <a:endParaRPr lang="ru-RU"/>
        </a:p>
      </dgm:t>
    </dgm:pt>
    <dgm:pt modelId="{5A144AAD-2F48-448E-9D5B-F879B22553BE}" type="pres">
      <dgm:prSet presAssocID="{377FD78E-CB16-435A-948D-68A4E91F207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53D945-31B7-46D9-9C7D-91AD0CEEA1BB}" type="pres">
      <dgm:prSet presAssocID="{1FA8A8F3-924C-493D-BB43-3372F88D2FDC}" presName="composite" presStyleCnt="0"/>
      <dgm:spPr/>
    </dgm:pt>
    <dgm:pt modelId="{0F1FC315-0506-4A6B-B85D-A29619C8E7E6}" type="pres">
      <dgm:prSet presAssocID="{1FA8A8F3-924C-493D-BB43-3372F88D2FDC}" presName="parentText" presStyleLbl="alignNode1" presStyleIdx="0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6D1A0F3E-B313-49DE-A9A8-AFCA34E009DD}" type="pres">
      <dgm:prSet presAssocID="{1FA8A8F3-924C-493D-BB43-3372F88D2FDC}" presName="descendantText" presStyleLbl="alignAcc1" presStyleIdx="0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05FC1ABC-8FF5-4022-836F-BC086C956948}" type="pres">
      <dgm:prSet presAssocID="{7BABC561-D2F2-4E29-8FEB-32E0D7B16882}" presName="sp" presStyleCnt="0"/>
      <dgm:spPr/>
    </dgm:pt>
    <dgm:pt modelId="{F9597725-DE0D-470F-B896-D6680378AD09}" type="pres">
      <dgm:prSet presAssocID="{B2140884-306E-4FCF-9052-940181865280}" presName="composite" presStyleCnt="0"/>
      <dgm:spPr/>
    </dgm:pt>
    <dgm:pt modelId="{5384EB2D-2D59-43D8-BCA0-939E3BF319DE}" type="pres">
      <dgm:prSet presAssocID="{B2140884-306E-4FCF-9052-940181865280}" presName="parentText" presStyleLbl="alignNode1" presStyleIdx="1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99FFFD7A-6681-409C-936C-0A4F5868F8C7}" type="pres">
      <dgm:prSet presAssocID="{B2140884-306E-4FCF-9052-940181865280}" presName="descendantText" presStyleLbl="alignAcc1" presStyleIdx="1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16556ACE-0C51-46F3-94C7-91A183819E16}" type="pres">
      <dgm:prSet presAssocID="{45786A41-B064-4278-939C-B7043A8797B3}" presName="sp" presStyleCnt="0"/>
      <dgm:spPr/>
    </dgm:pt>
    <dgm:pt modelId="{64D4FC1D-A1C3-469F-A25A-014784DFDD8E}" type="pres">
      <dgm:prSet presAssocID="{B3219CC5-FD44-4F8A-8CD4-F53B19A79595}" presName="composite" presStyleCnt="0"/>
      <dgm:spPr/>
    </dgm:pt>
    <dgm:pt modelId="{63C68216-7762-429B-9C49-E31249D5C8CF}" type="pres">
      <dgm:prSet presAssocID="{B3219CC5-FD44-4F8A-8CD4-F53B19A79595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2C841-64C5-4F62-9779-E700A75BC035}" type="pres">
      <dgm:prSet presAssocID="{B3219CC5-FD44-4F8A-8CD4-F53B19A79595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52D02-7362-4B2E-A342-D10362173F5C}" type="pres">
      <dgm:prSet presAssocID="{9941099A-1D31-4EE8-987E-9239FC3A3B5D}" presName="sp" presStyleCnt="0"/>
      <dgm:spPr/>
    </dgm:pt>
    <dgm:pt modelId="{4F8ACA16-7362-46CC-A8B7-19F4301726EF}" type="pres">
      <dgm:prSet presAssocID="{DC113E9F-C2E8-4AC3-85F3-2083CCEC687B}" presName="composite" presStyleCnt="0"/>
      <dgm:spPr/>
    </dgm:pt>
    <dgm:pt modelId="{AEDD435B-59E3-40BF-8976-FC6A27503CB8}" type="pres">
      <dgm:prSet presAssocID="{DC113E9F-C2E8-4AC3-85F3-2083CCEC687B}" presName="parentText" presStyleLbl="alignNode1" presStyleIdx="3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CB507749-2B35-4C88-B392-2273648DBBB9}" type="pres">
      <dgm:prSet presAssocID="{DC113E9F-C2E8-4AC3-85F3-2083CCEC687B}" presName="descendantText" presStyleLbl="alignAcc1" presStyleIdx="3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1ACBB239-CE74-42FE-B3B1-E58D9180981B}" type="pres">
      <dgm:prSet presAssocID="{3AC59744-2251-49D8-841E-6BEC9A1DB742}" presName="sp" presStyleCnt="0"/>
      <dgm:spPr/>
    </dgm:pt>
    <dgm:pt modelId="{6F993390-424F-4992-8A30-E2D5AA842CB4}" type="pres">
      <dgm:prSet presAssocID="{64B0A109-1D7A-4AD4-AEFA-CA55B7104054}" presName="composite" presStyleCnt="0"/>
      <dgm:spPr/>
    </dgm:pt>
    <dgm:pt modelId="{D1A2D809-2C61-460D-B631-155622782C7C}" type="pres">
      <dgm:prSet presAssocID="{64B0A109-1D7A-4AD4-AEFA-CA55B7104054}" presName="parentText" presStyleLbl="alignNode1" presStyleIdx="4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1DF1EDD3-D76C-4AD8-ABE0-2FA015FDF9EC}" type="pres">
      <dgm:prSet presAssocID="{64B0A109-1D7A-4AD4-AEFA-CA55B7104054}" presName="descendantText" presStyleLbl="alignAcc1" presStyleIdx="4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CA633321-A4C1-400E-A78D-2C3FC46BBFCA}" type="pres">
      <dgm:prSet presAssocID="{6089BD0E-9EB8-4169-9729-AD86D43F1B8C}" presName="sp" presStyleCnt="0"/>
      <dgm:spPr/>
    </dgm:pt>
    <dgm:pt modelId="{17B88634-B87C-4DF2-9BEC-1A9873097F98}" type="pres">
      <dgm:prSet presAssocID="{AD50095D-DF9C-446F-B175-F386383D6A47}" presName="composite" presStyleCnt="0"/>
      <dgm:spPr/>
    </dgm:pt>
    <dgm:pt modelId="{85C3E8B6-ED6E-4D11-8B54-2058A852D710}" type="pres">
      <dgm:prSet presAssocID="{AD50095D-DF9C-446F-B175-F386383D6A47}" presName="parentText" presStyleLbl="alignNode1" presStyleIdx="5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278C1FC5-65A3-432E-8DA3-2DEB0B42A0F1}" type="pres">
      <dgm:prSet presAssocID="{AD50095D-DF9C-446F-B175-F386383D6A47}" presName="descendantText" presStyleLbl="alignAcc1" presStyleIdx="5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</dgm:ptLst>
  <dgm:cxnLst>
    <dgm:cxn modelId="{36228217-4398-46F1-8279-FDABAED65B0B}" srcId="{377FD78E-CB16-435A-948D-68A4E91F2072}" destId="{AD50095D-DF9C-446F-B175-F386383D6A47}" srcOrd="5" destOrd="0" parTransId="{F5A5E3A6-5F2C-44DE-BBF4-0E2FA75BC3DD}" sibTransId="{0D56609B-D43F-400D-8E16-71D496ACFFDE}"/>
    <dgm:cxn modelId="{DE3FB234-6398-4B86-AC84-3D972821F73E}" type="presOf" srcId="{1FA8A8F3-924C-493D-BB43-3372F88D2FDC}" destId="{0F1FC315-0506-4A6B-B85D-A29619C8E7E6}" srcOrd="0" destOrd="0" presId="urn:microsoft.com/office/officeart/2005/8/layout/chevron2"/>
    <dgm:cxn modelId="{819D6A0D-AEF9-40B3-8B90-D732D50787BD}" type="presOf" srcId="{22F98EC2-BEF9-42F0-9D9C-B52C875D085B}" destId="{6D1A0F3E-B313-49DE-A9A8-AFCA34E009DD}" srcOrd="0" destOrd="0" presId="urn:microsoft.com/office/officeart/2005/8/layout/chevron2"/>
    <dgm:cxn modelId="{0E14C12E-BBAC-4480-9CD7-9EB3C8DA4822}" type="presOf" srcId="{DC113E9F-C2E8-4AC3-85F3-2083CCEC687B}" destId="{AEDD435B-59E3-40BF-8976-FC6A27503CB8}" srcOrd="0" destOrd="0" presId="urn:microsoft.com/office/officeart/2005/8/layout/chevron2"/>
    <dgm:cxn modelId="{2532B4BA-FD5B-4C12-B4C5-6C30128BEC08}" type="presOf" srcId="{D9271F2E-E270-46EE-8014-7C758CE28AAB}" destId="{1DF1EDD3-D76C-4AD8-ABE0-2FA015FDF9EC}" srcOrd="0" destOrd="0" presId="urn:microsoft.com/office/officeart/2005/8/layout/chevron2"/>
    <dgm:cxn modelId="{638395A2-5812-44B9-9114-CF0573027C13}" srcId="{64B0A109-1D7A-4AD4-AEFA-CA55B7104054}" destId="{D9271F2E-E270-46EE-8014-7C758CE28AAB}" srcOrd="0" destOrd="0" parTransId="{A8E388F4-8591-430D-9E10-758EA0528738}" sibTransId="{9A31B448-E187-477A-9DE2-B3AF8F19414C}"/>
    <dgm:cxn modelId="{1826F80E-FAE6-4649-9DF3-34CEE5F49289}" srcId="{377FD78E-CB16-435A-948D-68A4E91F2072}" destId="{1FA8A8F3-924C-493D-BB43-3372F88D2FDC}" srcOrd="0" destOrd="0" parTransId="{5D4D67E3-4176-42E8-8A7E-02F0402F003C}" sibTransId="{7BABC561-D2F2-4E29-8FEB-32E0D7B16882}"/>
    <dgm:cxn modelId="{CF01E1C6-3E3B-430E-8EE1-7F464CE4B10B}" srcId="{377FD78E-CB16-435A-948D-68A4E91F2072}" destId="{B3219CC5-FD44-4F8A-8CD4-F53B19A79595}" srcOrd="2" destOrd="0" parTransId="{ECCD19E1-B719-48CE-B169-5556F78262C1}" sibTransId="{9941099A-1D31-4EE8-987E-9239FC3A3B5D}"/>
    <dgm:cxn modelId="{9C387D28-1757-467D-97CE-1B3DB712EE0D}" srcId="{377FD78E-CB16-435A-948D-68A4E91F2072}" destId="{B2140884-306E-4FCF-9052-940181865280}" srcOrd="1" destOrd="0" parTransId="{9C9A30DA-B6F0-4DD9-B1C2-66EDD9168990}" sibTransId="{45786A41-B064-4278-939C-B7043A8797B3}"/>
    <dgm:cxn modelId="{4FC12517-28DB-43EF-813B-526B086F7AF3}" type="presOf" srcId="{AD50095D-DF9C-446F-B175-F386383D6A47}" destId="{85C3E8B6-ED6E-4D11-8B54-2058A852D710}" srcOrd="0" destOrd="0" presId="urn:microsoft.com/office/officeart/2005/8/layout/chevron2"/>
    <dgm:cxn modelId="{5AB1F6CE-594A-4AD7-913E-58102101EE32}" type="presOf" srcId="{49D42ECF-5F7E-42FF-A0B2-FB571EB56124}" destId="{99FFFD7A-6681-409C-936C-0A4F5868F8C7}" srcOrd="0" destOrd="0" presId="urn:microsoft.com/office/officeart/2005/8/layout/chevron2"/>
    <dgm:cxn modelId="{3F37A9DE-C17B-4FA2-A7D0-64B58EE3C336}" srcId="{377FD78E-CB16-435A-948D-68A4E91F2072}" destId="{DC113E9F-C2E8-4AC3-85F3-2083CCEC687B}" srcOrd="3" destOrd="0" parTransId="{C9416C70-E3AF-4517-83E2-D87638059D87}" sibTransId="{3AC59744-2251-49D8-841E-6BEC9A1DB742}"/>
    <dgm:cxn modelId="{3F233915-70C6-40E3-88E4-6B36F6745E3C}" type="presOf" srcId="{B2140884-306E-4FCF-9052-940181865280}" destId="{5384EB2D-2D59-43D8-BCA0-939E3BF319DE}" srcOrd="0" destOrd="0" presId="urn:microsoft.com/office/officeart/2005/8/layout/chevron2"/>
    <dgm:cxn modelId="{93E57B00-CE55-4705-AE63-66AB791CA3FE}" type="presOf" srcId="{4853AC8D-F180-426A-A989-2AE6180A1535}" destId="{CB507749-2B35-4C88-B392-2273648DBBB9}" srcOrd="0" destOrd="0" presId="urn:microsoft.com/office/officeart/2005/8/layout/chevron2"/>
    <dgm:cxn modelId="{6E2F7325-F224-4609-8F76-7EE07472066D}" type="presOf" srcId="{3F1D0C87-EFAB-4E9A-B32F-9A0DF4EB111A}" destId="{D732C841-64C5-4F62-9779-E700A75BC035}" srcOrd="0" destOrd="0" presId="urn:microsoft.com/office/officeart/2005/8/layout/chevron2"/>
    <dgm:cxn modelId="{F892F945-C05B-4FED-AD7B-2D8125D5935B}" type="presOf" srcId="{92E3970C-BB97-4A9A-887F-024CCD6F9D33}" destId="{278C1FC5-65A3-432E-8DA3-2DEB0B42A0F1}" srcOrd="0" destOrd="0" presId="urn:microsoft.com/office/officeart/2005/8/layout/chevron2"/>
    <dgm:cxn modelId="{7F303692-48C4-45F2-B917-541C334C14C6}" srcId="{DC113E9F-C2E8-4AC3-85F3-2083CCEC687B}" destId="{4853AC8D-F180-426A-A989-2AE6180A1535}" srcOrd="0" destOrd="0" parTransId="{BC3AA9E4-FD27-46D9-A9B1-5B2345D5175D}" sibTransId="{ADBC1CBB-3188-4F26-AAA7-CD06BD8516BE}"/>
    <dgm:cxn modelId="{B5FDFE34-8047-4359-B2A8-C1090BEDB012}" srcId="{AD50095D-DF9C-446F-B175-F386383D6A47}" destId="{92E3970C-BB97-4A9A-887F-024CCD6F9D33}" srcOrd="0" destOrd="0" parTransId="{F57772AC-4669-4BD5-AEE5-B3E7B385E82C}" sibTransId="{A7573BCE-EF27-4049-9A92-0DEDC5E2C44C}"/>
    <dgm:cxn modelId="{1802EF6B-6177-42A2-A71F-027910397BE2}" type="presOf" srcId="{B3219CC5-FD44-4F8A-8CD4-F53B19A79595}" destId="{63C68216-7762-429B-9C49-E31249D5C8CF}" srcOrd="0" destOrd="0" presId="urn:microsoft.com/office/officeart/2005/8/layout/chevron2"/>
    <dgm:cxn modelId="{4563086A-0D22-466D-BF3B-182D029BB46F}" srcId="{1FA8A8F3-924C-493D-BB43-3372F88D2FDC}" destId="{22F98EC2-BEF9-42F0-9D9C-B52C875D085B}" srcOrd="0" destOrd="0" parTransId="{11B4B3FC-1C10-40C1-A2AB-FB35B67DA7F5}" sibTransId="{7EE32570-8D76-4D5F-AFA9-F8BD8044452E}"/>
    <dgm:cxn modelId="{1E4DAAC4-9A36-43F6-95E2-1BE79D58B3D8}" srcId="{B2140884-306E-4FCF-9052-940181865280}" destId="{49D42ECF-5F7E-42FF-A0B2-FB571EB56124}" srcOrd="0" destOrd="0" parTransId="{D98DB986-F293-47A8-8C41-87AC95E0F453}" sibTransId="{0EF6E78E-BFAE-49A1-A1B0-2807DDFF713C}"/>
    <dgm:cxn modelId="{D214B12D-36CB-4B58-BEAC-B601AA787161}" srcId="{377FD78E-CB16-435A-948D-68A4E91F2072}" destId="{64B0A109-1D7A-4AD4-AEFA-CA55B7104054}" srcOrd="4" destOrd="0" parTransId="{07FD46F4-2CE8-457F-A61D-1E5F4371ECC1}" sibTransId="{6089BD0E-9EB8-4169-9729-AD86D43F1B8C}"/>
    <dgm:cxn modelId="{1FB8F02C-AF13-4583-BE41-D203DAB5FE07}" srcId="{B3219CC5-FD44-4F8A-8CD4-F53B19A79595}" destId="{3F1D0C87-EFAB-4E9A-B32F-9A0DF4EB111A}" srcOrd="0" destOrd="0" parTransId="{DF9753BA-635F-4B6D-8472-4860C8DD2494}" sibTransId="{3475626A-AC8C-4CD5-AC30-B35492E1E938}"/>
    <dgm:cxn modelId="{2FDB5FF5-8E90-4FEB-B001-B97432AF9181}" type="presOf" srcId="{377FD78E-CB16-435A-948D-68A4E91F2072}" destId="{5A144AAD-2F48-448E-9D5B-F879B22553BE}" srcOrd="0" destOrd="0" presId="urn:microsoft.com/office/officeart/2005/8/layout/chevron2"/>
    <dgm:cxn modelId="{C9277BD7-7537-45B5-87DC-5CF4E9EDC0D7}" type="presOf" srcId="{64B0A109-1D7A-4AD4-AEFA-CA55B7104054}" destId="{D1A2D809-2C61-460D-B631-155622782C7C}" srcOrd="0" destOrd="0" presId="urn:microsoft.com/office/officeart/2005/8/layout/chevron2"/>
    <dgm:cxn modelId="{F0FA9CC0-905A-4158-865E-2A25CA45B192}" type="presParOf" srcId="{5A144AAD-2F48-448E-9D5B-F879B22553BE}" destId="{A353D945-31B7-46D9-9C7D-91AD0CEEA1BB}" srcOrd="0" destOrd="0" presId="urn:microsoft.com/office/officeart/2005/8/layout/chevron2"/>
    <dgm:cxn modelId="{F0C7ABFB-7B85-40E6-9E39-0456280621DE}" type="presParOf" srcId="{A353D945-31B7-46D9-9C7D-91AD0CEEA1BB}" destId="{0F1FC315-0506-4A6B-B85D-A29619C8E7E6}" srcOrd="0" destOrd="0" presId="urn:microsoft.com/office/officeart/2005/8/layout/chevron2"/>
    <dgm:cxn modelId="{A2F5E20C-909A-4C65-A16F-47057D974CE2}" type="presParOf" srcId="{A353D945-31B7-46D9-9C7D-91AD0CEEA1BB}" destId="{6D1A0F3E-B313-49DE-A9A8-AFCA34E009DD}" srcOrd="1" destOrd="0" presId="urn:microsoft.com/office/officeart/2005/8/layout/chevron2"/>
    <dgm:cxn modelId="{32F64E1B-18DD-4DA6-A808-57BA91681EE2}" type="presParOf" srcId="{5A144AAD-2F48-448E-9D5B-F879B22553BE}" destId="{05FC1ABC-8FF5-4022-836F-BC086C956948}" srcOrd="1" destOrd="0" presId="urn:microsoft.com/office/officeart/2005/8/layout/chevron2"/>
    <dgm:cxn modelId="{B2934CFA-F767-4682-99AC-50BE267D2EE1}" type="presParOf" srcId="{5A144AAD-2F48-448E-9D5B-F879B22553BE}" destId="{F9597725-DE0D-470F-B896-D6680378AD09}" srcOrd="2" destOrd="0" presId="urn:microsoft.com/office/officeart/2005/8/layout/chevron2"/>
    <dgm:cxn modelId="{2C87E5EB-23BA-429C-848A-66C71D35EBDE}" type="presParOf" srcId="{F9597725-DE0D-470F-B896-D6680378AD09}" destId="{5384EB2D-2D59-43D8-BCA0-939E3BF319DE}" srcOrd="0" destOrd="0" presId="urn:microsoft.com/office/officeart/2005/8/layout/chevron2"/>
    <dgm:cxn modelId="{708DE053-B7F9-4554-A5C5-1245E3815D96}" type="presParOf" srcId="{F9597725-DE0D-470F-B896-D6680378AD09}" destId="{99FFFD7A-6681-409C-936C-0A4F5868F8C7}" srcOrd="1" destOrd="0" presId="urn:microsoft.com/office/officeart/2005/8/layout/chevron2"/>
    <dgm:cxn modelId="{B470015A-9256-48B6-990B-C5444AE379F0}" type="presParOf" srcId="{5A144AAD-2F48-448E-9D5B-F879B22553BE}" destId="{16556ACE-0C51-46F3-94C7-91A183819E16}" srcOrd="3" destOrd="0" presId="urn:microsoft.com/office/officeart/2005/8/layout/chevron2"/>
    <dgm:cxn modelId="{50FB2DB5-B6DE-459F-9849-4B98398F50CC}" type="presParOf" srcId="{5A144AAD-2F48-448E-9D5B-F879B22553BE}" destId="{64D4FC1D-A1C3-469F-A25A-014784DFDD8E}" srcOrd="4" destOrd="0" presId="urn:microsoft.com/office/officeart/2005/8/layout/chevron2"/>
    <dgm:cxn modelId="{E96004AD-5AC8-4FAD-827D-B3920E7E3758}" type="presParOf" srcId="{64D4FC1D-A1C3-469F-A25A-014784DFDD8E}" destId="{63C68216-7762-429B-9C49-E31249D5C8CF}" srcOrd="0" destOrd="0" presId="urn:microsoft.com/office/officeart/2005/8/layout/chevron2"/>
    <dgm:cxn modelId="{2881519F-58E3-4A59-AF81-CF20A5FADA4B}" type="presParOf" srcId="{64D4FC1D-A1C3-469F-A25A-014784DFDD8E}" destId="{D732C841-64C5-4F62-9779-E700A75BC035}" srcOrd="1" destOrd="0" presId="urn:microsoft.com/office/officeart/2005/8/layout/chevron2"/>
    <dgm:cxn modelId="{515378FF-7E13-4612-9382-A2FBD6C46364}" type="presParOf" srcId="{5A144AAD-2F48-448E-9D5B-F879B22553BE}" destId="{4AE52D02-7362-4B2E-A342-D10362173F5C}" srcOrd="5" destOrd="0" presId="urn:microsoft.com/office/officeart/2005/8/layout/chevron2"/>
    <dgm:cxn modelId="{3FA2E267-30F8-43EE-8795-925488BFC86A}" type="presParOf" srcId="{5A144AAD-2F48-448E-9D5B-F879B22553BE}" destId="{4F8ACA16-7362-46CC-A8B7-19F4301726EF}" srcOrd="6" destOrd="0" presId="urn:microsoft.com/office/officeart/2005/8/layout/chevron2"/>
    <dgm:cxn modelId="{3F88FD42-BD25-47A5-BF88-12EEC669CB7D}" type="presParOf" srcId="{4F8ACA16-7362-46CC-A8B7-19F4301726EF}" destId="{AEDD435B-59E3-40BF-8976-FC6A27503CB8}" srcOrd="0" destOrd="0" presId="urn:microsoft.com/office/officeart/2005/8/layout/chevron2"/>
    <dgm:cxn modelId="{38A62757-2A39-427F-B62B-3DFB12B53F59}" type="presParOf" srcId="{4F8ACA16-7362-46CC-A8B7-19F4301726EF}" destId="{CB507749-2B35-4C88-B392-2273648DBBB9}" srcOrd="1" destOrd="0" presId="urn:microsoft.com/office/officeart/2005/8/layout/chevron2"/>
    <dgm:cxn modelId="{A14EDC49-E58E-4D9B-A529-EB1FE38E9CC9}" type="presParOf" srcId="{5A144AAD-2F48-448E-9D5B-F879B22553BE}" destId="{1ACBB239-CE74-42FE-B3B1-E58D9180981B}" srcOrd="7" destOrd="0" presId="urn:microsoft.com/office/officeart/2005/8/layout/chevron2"/>
    <dgm:cxn modelId="{3B5E662E-95B7-445E-9077-A02C351F839B}" type="presParOf" srcId="{5A144AAD-2F48-448E-9D5B-F879B22553BE}" destId="{6F993390-424F-4992-8A30-E2D5AA842CB4}" srcOrd="8" destOrd="0" presId="urn:microsoft.com/office/officeart/2005/8/layout/chevron2"/>
    <dgm:cxn modelId="{1F25C324-6B2F-42BC-BEA0-1CDC5641CF36}" type="presParOf" srcId="{6F993390-424F-4992-8A30-E2D5AA842CB4}" destId="{D1A2D809-2C61-460D-B631-155622782C7C}" srcOrd="0" destOrd="0" presId="urn:microsoft.com/office/officeart/2005/8/layout/chevron2"/>
    <dgm:cxn modelId="{BDCAF1F5-3778-4E50-B9BC-9D2FA75AB7FD}" type="presParOf" srcId="{6F993390-424F-4992-8A30-E2D5AA842CB4}" destId="{1DF1EDD3-D76C-4AD8-ABE0-2FA015FDF9EC}" srcOrd="1" destOrd="0" presId="urn:microsoft.com/office/officeart/2005/8/layout/chevron2"/>
    <dgm:cxn modelId="{A5C97F57-BC46-4BAC-9BAA-6BBF61174BA1}" type="presParOf" srcId="{5A144AAD-2F48-448E-9D5B-F879B22553BE}" destId="{CA633321-A4C1-400E-A78D-2C3FC46BBFCA}" srcOrd="9" destOrd="0" presId="urn:microsoft.com/office/officeart/2005/8/layout/chevron2"/>
    <dgm:cxn modelId="{149459FA-8E4E-42A0-AB34-4A8DA2F117C7}" type="presParOf" srcId="{5A144AAD-2F48-448E-9D5B-F879B22553BE}" destId="{17B88634-B87C-4DF2-9BEC-1A9873097F98}" srcOrd="10" destOrd="0" presId="urn:microsoft.com/office/officeart/2005/8/layout/chevron2"/>
    <dgm:cxn modelId="{41FEEB50-AB51-4F88-A835-D18D09F5AF8C}" type="presParOf" srcId="{17B88634-B87C-4DF2-9BEC-1A9873097F98}" destId="{85C3E8B6-ED6E-4D11-8B54-2058A852D710}" srcOrd="0" destOrd="0" presId="urn:microsoft.com/office/officeart/2005/8/layout/chevron2"/>
    <dgm:cxn modelId="{9A58AF34-6DA6-4928-9358-7D9AC84786AE}" type="presParOf" srcId="{17B88634-B87C-4DF2-9BEC-1A9873097F98}" destId="{278C1FC5-65A3-432E-8DA3-2DEB0B42A0F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7FD78E-CB16-435A-948D-68A4E91F2072}" type="doc">
      <dgm:prSet loTypeId="urn:microsoft.com/office/officeart/2005/8/layout/chevron2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2F98EC2-BEF9-42F0-9D9C-B52C875D085B}">
      <dgm:prSet phldrT="[Текст]" custT="1"/>
      <dgm:spPr>
        <a:xfrm rot="5400000">
          <a:off x="2868749" y="-2323037"/>
          <a:ext cx="504509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Получены ТКП на разработку рабочей документации, Получены ТКП на производство строительных работ</a:t>
          </a:r>
        </a:p>
      </dgm:t>
    </dgm:pt>
    <dgm:pt modelId="{11B4B3FC-1C10-40C1-A2AB-FB35B67DA7F5}" type="parTrans" cxnId="{4563086A-0D22-466D-BF3B-182D029BB46F}">
      <dgm:prSet/>
      <dgm:spPr/>
      <dgm:t>
        <a:bodyPr/>
        <a:lstStyle/>
        <a:p>
          <a:endParaRPr lang="ru-RU"/>
        </a:p>
      </dgm:t>
    </dgm:pt>
    <dgm:pt modelId="{7EE32570-8D76-4D5F-AFA9-F8BD8044452E}" type="sibTrans" cxnId="{4563086A-0D22-466D-BF3B-182D029BB46F}">
      <dgm:prSet/>
      <dgm:spPr/>
      <dgm:t>
        <a:bodyPr/>
        <a:lstStyle/>
        <a:p>
          <a:endParaRPr lang="ru-RU"/>
        </a:p>
      </dgm:t>
    </dgm:pt>
    <dgm:pt modelId="{49D42ECF-5F7E-42FF-A0B2-FB571EB56124}">
      <dgm:prSet phldrT="[Текст]" custT="1"/>
      <dgm:spPr>
        <a:xfrm rot="5400000">
          <a:off x="2868882" y="-1669831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b="0" dirty="0">
              <a:latin typeface="+mn-lt"/>
            </a:rPr>
            <a:t>Сформирована концепция строительных работ для объектов, находящихся в границах красных линий </a:t>
          </a:r>
          <a:endParaRPr lang="ru-RU" sz="12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D98DB986-F293-47A8-8C41-87AC95E0F453}" type="parTrans" cxnId="{1E4DAAC4-9A36-43F6-95E2-1BE79D58B3D8}">
      <dgm:prSet/>
      <dgm:spPr/>
      <dgm:t>
        <a:bodyPr/>
        <a:lstStyle/>
        <a:p>
          <a:endParaRPr lang="ru-RU"/>
        </a:p>
      </dgm:t>
    </dgm:pt>
    <dgm:pt modelId="{0EF6E78E-BFAE-49A1-A1B0-2807DDFF713C}" type="sibTrans" cxnId="{1E4DAAC4-9A36-43F6-95E2-1BE79D58B3D8}">
      <dgm:prSet/>
      <dgm:spPr/>
      <dgm:t>
        <a:bodyPr/>
        <a:lstStyle/>
        <a:p>
          <a:endParaRPr lang="ru-RU"/>
        </a:p>
      </dgm:t>
    </dgm:pt>
    <dgm:pt modelId="{DC113E9F-C2E8-4AC3-85F3-2083CCEC687B}">
      <dgm:prSet phldrT="[Текст]" custT="1"/>
      <dgm:spPr>
        <a:xfrm rot="5400000">
          <a:off x="-116364" y="1425719"/>
          <a:ext cx="775760" cy="543032"/>
        </a:xfr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Calibri"/>
              <a:ea typeface="+mn-ea"/>
              <a:cs typeface="+mn-cs"/>
            </a:rPr>
            <a:t>4 </a:t>
          </a:r>
        </a:p>
      </dgm:t>
    </dgm:pt>
    <dgm:pt modelId="{C9416C70-E3AF-4517-83E2-D87638059D87}" type="parTrans" cxnId="{3F37A9DE-C17B-4FA2-A7D0-64B58EE3C336}">
      <dgm:prSet/>
      <dgm:spPr/>
      <dgm:t>
        <a:bodyPr/>
        <a:lstStyle/>
        <a:p>
          <a:endParaRPr lang="ru-RU"/>
        </a:p>
      </dgm:t>
    </dgm:pt>
    <dgm:pt modelId="{3AC59744-2251-49D8-841E-6BEC9A1DB742}" type="sibTrans" cxnId="{3F37A9DE-C17B-4FA2-A7D0-64B58EE3C336}">
      <dgm:prSet/>
      <dgm:spPr/>
      <dgm:t>
        <a:bodyPr/>
        <a:lstStyle/>
        <a:p>
          <a:endParaRPr lang="ru-RU"/>
        </a:p>
      </dgm:t>
    </dgm:pt>
    <dgm:pt modelId="{64B0A109-1D7A-4AD4-AEFA-CA55B7104054}">
      <dgm:prSet phldrT="[Текст]" custT="1"/>
      <dgm:spPr>
        <a:xfrm rot="5400000">
          <a:off x="-116364" y="2079057"/>
          <a:ext cx="775760" cy="543032"/>
        </a:xfr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 </a:t>
          </a:r>
        </a:p>
      </dgm:t>
    </dgm:pt>
    <dgm:pt modelId="{07FD46F4-2CE8-457F-A61D-1E5F4371ECC1}" type="parTrans" cxnId="{D214B12D-36CB-4B58-BEAC-B601AA787161}">
      <dgm:prSet/>
      <dgm:spPr/>
      <dgm:t>
        <a:bodyPr/>
        <a:lstStyle/>
        <a:p>
          <a:endParaRPr lang="ru-RU"/>
        </a:p>
      </dgm:t>
    </dgm:pt>
    <dgm:pt modelId="{6089BD0E-9EB8-4169-9729-AD86D43F1B8C}" type="sibTrans" cxnId="{D214B12D-36CB-4B58-BEAC-B601AA787161}">
      <dgm:prSet/>
      <dgm:spPr/>
      <dgm:t>
        <a:bodyPr/>
        <a:lstStyle/>
        <a:p>
          <a:endParaRPr lang="ru-RU"/>
        </a:p>
      </dgm:t>
    </dgm:pt>
    <dgm:pt modelId="{92E3970C-BB97-4A9A-887F-024CCD6F9D33}">
      <dgm:prSet phldrT="[Текст]" custT="1"/>
      <dgm:spPr>
        <a:xfrm rot="5400000">
          <a:off x="2868882" y="290181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Выполнены подготовительные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работы на площадке: очищена территория, установлено ограждение, начата установка модульно-мобильных </a:t>
          </a:r>
          <a:r>
            <a:rPr lang="ru-RU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зданий, изъяты обнаруженные на площадке объекты культурного наследия</a:t>
          </a:r>
          <a:endParaRPr lang="ru-RU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F57772AC-4669-4BD5-AEE5-B3E7B385E82C}" type="parTrans" cxnId="{B5FDFE34-8047-4359-B2A8-C1090BEDB012}">
      <dgm:prSet/>
      <dgm:spPr/>
      <dgm:t>
        <a:bodyPr/>
        <a:lstStyle/>
        <a:p>
          <a:endParaRPr lang="ru-RU"/>
        </a:p>
      </dgm:t>
    </dgm:pt>
    <dgm:pt modelId="{A7573BCE-EF27-4049-9A92-0DEDC5E2C44C}" type="sibTrans" cxnId="{B5FDFE34-8047-4359-B2A8-C1090BEDB012}">
      <dgm:prSet/>
      <dgm:spPr/>
      <dgm:t>
        <a:bodyPr/>
        <a:lstStyle/>
        <a:p>
          <a:endParaRPr lang="ru-RU"/>
        </a:p>
      </dgm:t>
    </dgm:pt>
    <dgm:pt modelId="{D9271F2E-E270-46EE-8014-7C758CE28AAB}">
      <dgm:prSet phldrT="[Текст]" custT="1"/>
      <dgm:spPr>
        <a:xfrm rot="5400000">
          <a:off x="2868882" y="-363156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Разработан </a:t>
          </a:r>
          <a:r>
            <a:rPr 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PIM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, завершается </a:t>
          </a:r>
          <a:r>
            <a:rPr lang="cs-CZ" sz="1200" dirty="0">
              <a:latin typeface="+mn-lt"/>
            </a:rPr>
            <a:t>Due Diligence </a:t>
          </a:r>
          <a:r>
            <a:rPr lang="ru-RU" sz="1200" dirty="0">
              <a:latin typeface="+mn-lt"/>
            </a:rPr>
            <a:t>проекта и выбор Индустриального партнера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</a:t>
          </a:r>
        </a:p>
      </dgm:t>
    </dgm:pt>
    <dgm:pt modelId="{A8E388F4-8591-430D-9E10-758EA0528738}" type="parTrans" cxnId="{638395A2-5812-44B9-9114-CF0573027C13}">
      <dgm:prSet/>
      <dgm:spPr/>
      <dgm:t>
        <a:bodyPr/>
        <a:lstStyle/>
        <a:p>
          <a:endParaRPr lang="ru-RU"/>
        </a:p>
      </dgm:t>
    </dgm:pt>
    <dgm:pt modelId="{9A31B448-E187-477A-9DE2-B3AF8F19414C}" type="sibTrans" cxnId="{638395A2-5812-44B9-9114-CF0573027C13}">
      <dgm:prSet/>
      <dgm:spPr/>
      <dgm:t>
        <a:bodyPr/>
        <a:lstStyle/>
        <a:p>
          <a:endParaRPr lang="ru-RU"/>
        </a:p>
      </dgm:t>
    </dgm:pt>
    <dgm:pt modelId="{AD50095D-DF9C-446F-B175-F386383D6A47}">
      <dgm:prSet phldrT="[Текст]" custT="1"/>
      <dgm:spPr>
        <a:xfrm rot="5400000">
          <a:off x="-116364" y="2732395"/>
          <a:ext cx="775760" cy="543032"/>
        </a:xfr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Calibri"/>
              <a:ea typeface="+mn-ea"/>
              <a:cs typeface="+mn-cs"/>
            </a:rPr>
            <a:t>6 </a:t>
          </a:r>
        </a:p>
      </dgm:t>
    </dgm:pt>
    <dgm:pt modelId="{F5A5E3A6-5F2C-44DE-BBF4-0E2FA75BC3DD}" type="parTrans" cxnId="{36228217-4398-46F1-8279-FDABAED65B0B}">
      <dgm:prSet/>
      <dgm:spPr/>
      <dgm:t>
        <a:bodyPr/>
        <a:lstStyle/>
        <a:p>
          <a:endParaRPr lang="ru-RU"/>
        </a:p>
      </dgm:t>
    </dgm:pt>
    <dgm:pt modelId="{0D56609B-D43F-400D-8E16-71D496ACFFDE}" type="sibTrans" cxnId="{36228217-4398-46F1-8279-FDABAED65B0B}">
      <dgm:prSet/>
      <dgm:spPr/>
      <dgm:t>
        <a:bodyPr/>
        <a:lstStyle/>
        <a:p>
          <a:endParaRPr lang="ru-RU"/>
        </a:p>
      </dgm:t>
    </dgm:pt>
    <dgm:pt modelId="{4853AC8D-F180-426A-A989-2AE6180A1535}">
      <dgm:prSet phldrT="[Текст]" custT="1"/>
      <dgm:spPr>
        <a:xfrm rot="5400000">
          <a:off x="2868882" y="-1016493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ЕРС </a:t>
          </a:r>
          <a:r>
            <a:rPr lang="ru-RU" sz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Контрактором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 </a:t>
          </a:r>
          <a:r>
            <a:rPr lang="ru-RU" sz="1200" dirty="0">
              <a:latin typeface="+mn-lt"/>
            </a:rPr>
            <a:t>в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ыбрана  китайская компания </a:t>
          </a:r>
          <a:r>
            <a:rPr lang="en-US" sz="1200" dirty="0">
              <a:latin typeface="+mn-lt"/>
            </a:rPr>
            <a:t>Metallurgical Corporation of China Ltd</a:t>
          </a:r>
          <a:r>
            <a:rPr lang="ru-RU" sz="1200" dirty="0">
              <a:latin typeface="+mn-lt"/>
            </a:rPr>
            <a:t>  (МСС)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, подписан Меморандум о сотрудничестве (</a:t>
          </a:r>
          <a:r>
            <a:rPr 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K011-ACJ-0153 </a:t>
          </a:r>
          <a:r>
            <a:rPr lang="ru-RU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от 16.03.2018</a:t>
          </a:r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) </a:t>
          </a:r>
          <a:endParaRPr lang="ru-RU" sz="1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DBC1CBB-3188-4F26-AAA7-CD06BD8516BE}" type="sibTrans" cxnId="{7F303692-48C4-45F2-B917-541C334C14C6}">
      <dgm:prSet/>
      <dgm:spPr/>
      <dgm:t>
        <a:bodyPr/>
        <a:lstStyle/>
        <a:p>
          <a:endParaRPr lang="ru-RU"/>
        </a:p>
      </dgm:t>
    </dgm:pt>
    <dgm:pt modelId="{BC3AA9E4-FD27-46D9-A9B1-5B2345D5175D}" type="parTrans" cxnId="{7F303692-48C4-45F2-B917-541C334C14C6}">
      <dgm:prSet/>
      <dgm:spPr/>
      <dgm:t>
        <a:bodyPr/>
        <a:lstStyle/>
        <a:p>
          <a:endParaRPr lang="ru-RU"/>
        </a:p>
      </dgm:t>
    </dgm:pt>
    <dgm:pt modelId="{B3219CC5-FD44-4F8A-8CD4-F53B19A79595}">
      <dgm:prSet phldrT="[Текст]" custT="1"/>
      <dgm:spPr>
        <a:xfrm rot="5400000">
          <a:off x="2868882" y="-1669831"/>
          <a:ext cx="504244" cy="5155943"/>
        </a:xfr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bg1"/>
              </a:solidFill>
              <a:latin typeface="Calibri"/>
              <a:ea typeface="+mn-ea"/>
              <a:cs typeface="+mn-cs"/>
            </a:rPr>
            <a:t>3</a:t>
          </a:r>
        </a:p>
      </dgm:t>
    </dgm:pt>
    <dgm:pt modelId="{ECCD19E1-B719-48CE-B169-5556F78262C1}" type="parTrans" cxnId="{CF01E1C6-3E3B-430E-8EE1-7F464CE4B10B}">
      <dgm:prSet/>
      <dgm:spPr/>
      <dgm:t>
        <a:bodyPr/>
        <a:lstStyle/>
        <a:p>
          <a:endParaRPr lang="ru-RU"/>
        </a:p>
      </dgm:t>
    </dgm:pt>
    <dgm:pt modelId="{9941099A-1D31-4EE8-987E-9239FC3A3B5D}" type="sibTrans" cxnId="{CF01E1C6-3E3B-430E-8EE1-7F464CE4B10B}">
      <dgm:prSet/>
      <dgm:spPr/>
      <dgm:t>
        <a:bodyPr/>
        <a:lstStyle/>
        <a:p>
          <a:endParaRPr lang="ru-RU"/>
        </a:p>
      </dgm:t>
    </dgm:pt>
    <dgm:pt modelId="{B2140884-306E-4FCF-9052-940181865280}">
      <dgm:prSet phldrT="[Текст]" custT="1"/>
      <dgm:spPr>
        <a:xfrm rot="5400000">
          <a:off x="-116364" y="772381"/>
          <a:ext cx="775760" cy="543032"/>
        </a:xfr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chemeClr val="tx1"/>
              </a:solidFill>
              <a:latin typeface="Calibri"/>
              <a:ea typeface="+mn-ea"/>
              <a:cs typeface="+mn-cs"/>
            </a:rPr>
            <a:t>2</a:t>
          </a:r>
        </a:p>
      </dgm:t>
    </dgm:pt>
    <dgm:pt modelId="{45786A41-B064-4278-939C-B7043A8797B3}" type="sibTrans" cxnId="{9C387D28-1757-467D-97CE-1B3DB712EE0D}">
      <dgm:prSet/>
      <dgm:spPr/>
      <dgm:t>
        <a:bodyPr/>
        <a:lstStyle/>
        <a:p>
          <a:endParaRPr lang="ru-RU"/>
        </a:p>
      </dgm:t>
    </dgm:pt>
    <dgm:pt modelId="{9C9A30DA-B6F0-4DD9-B1C2-66EDD9168990}" type="parTrans" cxnId="{9C387D28-1757-467D-97CE-1B3DB712EE0D}">
      <dgm:prSet/>
      <dgm:spPr/>
      <dgm:t>
        <a:bodyPr/>
        <a:lstStyle/>
        <a:p>
          <a:endParaRPr lang="ru-RU"/>
        </a:p>
      </dgm:t>
    </dgm:pt>
    <dgm:pt modelId="{1FA8A8F3-924C-493D-BB43-3372F88D2FDC}">
      <dgm:prSet phldrT="[Текст]" custT="1"/>
      <dgm:spPr>
        <a:xfrm rot="5400000">
          <a:off x="-116364" y="119044"/>
          <a:ext cx="775760" cy="543032"/>
        </a:xfr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0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 </a:t>
          </a:r>
        </a:p>
      </dgm:t>
    </dgm:pt>
    <dgm:pt modelId="{7BABC561-D2F2-4E29-8FEB-32E0D7B16882}" type="sibTrans" cxnId="{1826F80E-FAE6-4649-9DF3-34CEE5F49289}">
      <dgm:prSet/>
      <dgm:spPr/>
      <dgm:t>
        <a:bodyPr/>
        <a:lstStyle/>
        <a:p>
          <a:endParaRPr lang="ru-RU"/>
        </a:p>
      </dgm:t>
    </dgm:pt>
    <dgm:pt modelId="{5D4D67E3-4176-42E8-8A7E-02F0402F003C}" type="parTrans" cxnId="{1826F80E-FAE6-4649-9DF3-34CEE5F49289}">
      <dgm:prSet/>
      <dgm:spPr/>
      <dgm:t>
        <a:bodyPr/>
        <a:lstStyle/>
        <a:p>
          <a:endParaRPr lang="ru-RU"/>
        </a:p>
      </dgm:t>
    </dgm:pt>
    <dgm:pt modelId="{3F1D0C87-EFAB-4E9A-B32F-9A0DF4EB111A}">
      <dgm:prSet phldrT="[Текст]" custT="1"/>
      <dgm:spPr>
        <a:xfrm rot="5400000">
          <a:off x="2868882" y="-1669831"/>
          <a:ext cx="504244" cy="51559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200" dirty="0">
              <a:latin typeface="+mn-lt"/>
            </a:rPr>
            <a:t>Технически </a:t>
          </a:r>
          <a:r>
            <a:rPr lang="ru-RU" sz="1200" b="0" dirty="0">
              <a:latin typeface="+mn-lt"/>
            </a:rPr>
            <a:t>проработаны проекты по внеплощадочным   объектам: краевая автодорога, ж/д, ЛЭП</a:t>
          </a:r>
          <a:endParaRPr lang="ru-RU" sz="12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3475626A-AC8C-4CD5-AC30-B35492E1E938}" type="sibTrans" cxnId="{1FB8F02C-AF13-4583-BE41-D203DAB5FE07}">
      <dgm:prSet/>
      <dgm:spPr/>
      <dgm:t>
        <a:bodyPr/>
        <a:lstStyle/>
        <a:p>
          <a:endParaRPr lang="ru-RU"/>
        </a:p>
      </dgm:t>
    </dgm:pt>
    <dgm:pt modelId="{DF9753BA-635F-4B6D-8472-4860C8DD2494}" type="parTrans" cxnId="{1FB8F02C-AF13-4583-BE41-D203DAB5FE07}">
      <dgm:prSet/>
      <dgm:spPr/>
      <dgm:t>
        <a:bodyPr/>
        <a:lstStyle/>
        <a:p>
          <a:endParaRPr lang="ru-RU"/>
        </a:p>
      </dgm:t>
    </dgm:pt>
    <dgm:pt modelId="{5A144AAD-2F48-448E-9D5B-F879B22553BE}" type="pres">
      <dgm:prSet presAssocID="{377FD78E-CB16-435A-948D-68A4E91F207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53D945-31B7-46D9-9C7D-91AD0CEEA1BB}" type="pres">
      <dgm:prSet presAssocID="{1FA8A8F3-924C-493D-BB43-3372F88D2FDC}" presName="composite" presStyleCnt="0"/>
      <dgm:spPr/>
    </dgm:pt>
    <dgm:pt modelId="{0F1FC315-0506-4A6B-B85D-A29619C8E7E6}" type="pres">
      <dgm:prSet presAssocID="{1FA8A8F3-924C-493D-BB43-3372F88D2FDC}" presName="parentText" presStyleLbl="alignNode1" presStyleIdx="0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6D1A0F3E-B313-49DE-A9A8-AFCA34E009DD}" type="pres">
      <dgm:prSet presAssocID="{1FA8A8F3-924C-493D-BB43-3372F88D2FDC}" presName="descendantText" presStyleLbl="alignAcc1" presStyleIdx="0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05FC1ABC-8FF5-4022-836F-BC086C956948}" type="pres">
      <dgm:prSet presAssocID="{7BABC561-D2F2-4E29-8FEB-32E0D7B16882}" presName="sp" presStyleCnt="0"/>
      <dgm:spPr/>
    </dgm:pt>
    <dgm:pt modelId="{F9597725-DE0D-470F-B896-D6680378AD09}" type="pres">
      <dgm:prSet presAssocID="{B2140884-306E-4FCF-9052-940181865280}" presName="composite" presStyleCnt="0"/>
      <dgm:spPr/>
    </dgm:pt>
    <dgm:pt modelId="{5384EB2D-2D59-43D8-BCA0-939E3BF319DE}" type="pres">
      <dgm:prSet presAssocID="{B2140884-306E-4FCF-9052-940181865280}" presName="parentText" presStyleLbl="alignNode1" presStyleIdx="1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99FFFD7A-6681-409C-936C-0A4F5868F8C7}" type="pres">
      <dgm:prSet presAssocID="{B2140884-306E-4FCF-9052-940181865280}" presName="descendantText" presStyleLbl="alignAcc1" presStyleIdx="1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16556ACE-0C51-46F3-94C7-91A183819E16}" type="pres">
      <dgm:prSet presAssocID="{45786A41-B064-4278-939C-B7043A8797B3}" presName="sp" presStyleCnt="0"/>
      <dgm:spPr/>
    </dgm:pt>
    <dgm:pt modelId="{64D4FC1D-A1C3-469F-A25A-014784DFDD8E}" type="pres">
      <dgm:prSet presAssocID="{B3219CC5-FD44-4F8A-8CD4-F53B19A79595}" presName="composite" presStyleCnt="0"/>
      <dgm:spPr/>
    </dgm:pt>
    <dgm:pt modelId="{63C68216-7762-429B-9C49-E31249D5C8CF}" type="pres">
      <dgm:prSet presAssocID="{B3219CC5-FD44-4F8A-8CD4-F53B19A79595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2C841-64C5-4F62-9779-E700A75BC035}" type="pres">
      <dgm:prSet presAssocID="{B3219CC5-FD44-4F8A-8CD4-F53B19A79595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52D02-7362-4B2E-A342-D10362173F5C}" type="pres">
      <dgm:prSet presAssocID="{9941099A-1D31-4EE8-987E-9239FC3A3B5D}" presName="sp" presStyleCnt="0"/>
      <dgm:spPr/>
    </dgm:pt>
    <dgm:pt modelId="{4F8ACA16-7362-46CC-A8B7-19F4301726EF}" type="pres">
      <dgm:prSet presAssocID="{DC113E9F-C2E8-4AC3-85F3-2083CCEC687B}" presName="composite" presStyleCnt="0"/>
      <dgm:spPr/>
    </dgm:pt>
    <dgm:pt modelId="{AEDD435B-59E3-40BF-8976-FC6A27503CB8}" type="pres">
      <dgm:prSet presAssocID="{DC113E9F-C2E8-4AC3-85F3-2083CCEC687B}" presName="parentText" presStyleLbl="alignNode1" presStyleIdx="3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CB507749-2B35-4C88-B392-2273648DBBB9}" type="pres">
      <dgm:prSet presAssocID="{DC113E9F-C2E8-4AC3-85F3-2083CCEC687B}" presName="descendantText" presStyleLbl="alignAcc1" presStyleIdx="3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1ACBB239-CE74-42FE-B3B1-E58D9180981B}" type="pres">
      <dgm:prSet presAssocID="{3AC59744-2251-49D8-841E-6BEC9A1DB742}" presName="sp" presStyleCnt="0"/>
      <dgm:spPr/>
    </dgm:pt>
    <dgm:pt modelId="{6F993390-424F-4992-8A30-E2D5AA842CB4}" type="pres">
      <dgm:prSet presAssocID="{64B0A109-1D7A-4AD4-AEFA-CA55B7104054}" presName="composite" presStyleCnt="0"/>
      <dgm:spPr/>
    </dgm:pt>
    <dgm:pt modelId="{D1A2D809-2C61-460D-B631-155622782C7C}" type="pres">
      <dgm:prSet presAssocID="{64B0A109-1D7A-4AD4-AEFA-CA55B7104054}" presName="parentText" presStyleLbl="alignNode1" presStyleIdx="4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1DF1EDD3-D76C-4AD8-ABE0-2FA015FDF9EC}" type="pres">
      <dgm:prSet presAssocID="{64B0A109-1D7A-4AD4-AEFA-CA55B7104054}" presName="descendantText" presStyleLbl="alignAcc1" presStyleIdx="4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CA633321-A4C1-400E-A78D-2C3FC46BBFCA}" type="pres">
      <dgm:prSet presAssocID="{6089BD0E-9EB8-4169-9729-AD86D43F1B8C}" presName="sp" presStyleCnt="0"/>
      <dgm:spPr/>
    </dgm:pt>
    <dgm:pt modelId="{17B88634-B87C-4DF2-9BEC-1A9873097F98}" type="pres">
      <dgm:prSet presAssocID="{AD50095D-DF9C-446F-B175-F386383D6A47}" presName="composite" presStyleCnt="0"/>
      <dgm:spPr/>
    </dgm:pt>
    <dgm:pt modelId="{85C3E8B6-ED6E-4D11-8B54-2058A852D710}" type="pres">
      <dgm:prSet presAssocID="{AD50095D-DF9C-446F-B175-F386383D6A47}" presName="parentText" presStyleLbl="alignNode1" presStyleIdx="5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278C1FC5-65A3-432E-8DA3-2DEB0B42A0F1}" type="pres">
      <dgm:prSet presAssocID="{AD50095D-DF9C-446F-B175-F386383D6A47}" presName="descendantText" presStyleLbl="alignAcc1" presStyleIdx="5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</dgm:ptLst>
  <dgm:cxnLst>
    <dgm:cxn modelId="{36228217-4398-46F1-8279-FDABAED65B0B}" srcId="{377FD78E-CB16-435A-948D-68A4E91F2072}" destId="{AD50095D-DF9C-446F-B175-F386383D6A47}" srcOrd="5" destOrd="0" parTransId="{F5A5E3A6-5F2C-44DE-BBF4-0E2FA75BC3DD}" sibTransId="{0D56609B-D43F-400D-8E16-71D496ACFFDE}"/>
    <dgm:cxn modelId="{4A6C57C9-9A45-4403-99E6-DABA03F54F6D}" type="presOf" srcId="{3F1D0C87-EFAB-4E9A-B32F-9A0DF4EB111A}" destId="{D732C841-64C5-4F62-9779-E700A75BC035}" srcOrd="0" destOrd="0" presId="urn:microsoft.com/office/officeart/2005/8/layout/chevron2"/>
    <dgm:cxn modelId="{DF481980-B981-4075-BD51-0E38B29E5D07}" type="presOf" srcId="{DC113E9F-C2E8-4AC3-85F3-2083CCEC687B}" destId="{AEDD435B-59E3-40BF-8976-FC6A27503CB8}" srcOrd="0" destOrd="0" presId="urn:microsoft.com/office/officeart/2005/8/layout/chevron2"/>
    <dgm:cxn modelId="{638395A2-5812-44B9-9114-CF0573027C13}" srcId="{64B0A109-1D7A-4AD4-AEFA-CA55B7104054}" destId="{D9271F2E-E270-46EE-8014-7C758CE28AAB}" srcOrd="0" destOrd="0" parTransId="{A8E388F4-8591-430D-9E10-758EA0528738}" sibTransId="{9A31B448-E187-477A-9DE2-B3AF8F19414C}"/>
    <dgm:cxn modelId="{1826F80E-FAE6-4649-9DF3-34CEE5F49289}" srcId="{377FD78E-CB16-435A-948D-68A4E91F2072}" destId="{1FA8A8F3-924C-493D-BB43-3372F88D2FDC}" srcOrd="0" destOrd="0" parTransId="{5D4D67E3-4176-42E8-8A7E-02F0402F003C}" sibTransId="{7BABC561-D2F2-4E29-8FEB-32E0D7B16882}"/>
    <dgm:cxn modelId="{CF01E1C6-3E3B-430E-8EE1-7F464CE4B10B}" srcId="{377FD78E-CB16-435A-948D-68A4E91F2072}" destId="{B3219CC5-FD44-4F8A-8CD4-F53B19A79595}" srcOrd="2" destOrd="0" parTransId="{ECCD19E1-B719-48CE-B169-5556F78262C1}" sibTransId="{9941099A-1D31-4EE8-987E-9239FC3A3B5D}"/>
    <dgm:cxn modelId="{9C387D28-1757-467D-97CE-1B3DB712EE0D}" srcId="{377FD78E-CB16-435A-948D-68A4E91F2072}" destId="{B2140884-306E-4FCF-9052-940181865280}" srcOrd="1" destOrd="0" parTransId="{9C9A30DA-B6F0-4DD9-B1C2-66EDD9168990}" sibTransId="{45786A41-B064-4278-939C-B7043A8797B3}"/>
    <dgm:cxn modelId="{3F37A9DE-C17B-4FA2-A7D0-64B58EE3C336}" srcId="{377FD78E-CB16-435A-948D-68A4E91F2072}" destId="{DC113E9F-C2E8-4AC3-85F3-2083CCEC687B}" srcOrd="3" destOrd="0" parTransId="{C9416C70-E3AF-4517-83E2-D87638059D87}" sibTransId="{3AC59744-2251-49D8-841E-6BEC9A1DB742}"/>
    <dgm:cxn modelId="{9DCB13D6-7B5A-4363-B935-5BC375188583}" type="presOf" srcId="{49D42ECF-5F7E-42FF-A0B2-FB571EB56124}" destId="{99FFFD7A-6681-409C-936C-0A4F5868F8C7}" srcOrd="0" destOrd="0" presId="urn:microsoft.com/office/officeart/2005/8/layout/chevron2"/>
    <dgm:cxn modelId="{7F303692-48C4-45F2-B917-541C334C14C6}" srcId="{DC113E9F-C2E8-4AC3-85F3-2083CCEC687B}" destId="{4853AC8D-F180-426A-A989-2AE6180A1535}" srcOrd="0" destOrd="0" parTransId="{BC3AA9E4-FD27-46D9-A9B1-5B2345D5175D}" sibTransId="{ADBC1CBB-3188-4F26-AAA7-CD06BD8516BE}"/>
    <dgm:cxn modelId="{924BB87E-1FB5-49BB-90D0-36005D1DB9B9}" type="presOf" srcId="{22F98EC2-BEF9-42F0-9D9C-B52C875D085B}" destId="{6D1A0F3E-B313-49DE-A9A8-AFCA34E009DD}" srcOrd="0" destOrd="0" presId="urn:microsoft.com/office/officeart/2005/8/layout/chevron2"/>
    <dgm:cxn modelId="{B5FDFE34-8047-4359-B2A8-C1090BEDB012}" srcId="{AD50095D-DF9C-446F-B175-F386383D6A47}" destId="{92E3970C-BB97-4A9A-887F-024CCD6F9D33}" srcOrd="0" destOrd="0" parTransId="{F57772AC-4669-4BD5-AEE5-B3E7B385E82C}" sibTransId="{A7573BCE-EF27-4049-9A92-0DEDC5E2C44C}"/>
    <dgm:cxn modelId="{4272B199-D2F2-47A3-B429-BF7412017F3F}" type="presOf" srcId="{92E3970C-BB97-4A9A-887F-024CCD6F9D33}" destId="{278C1FC5-65A3-432E-8DA3-2DEB0B42A0F1}" srcOrd="0" destOrd="0" presId="urn:microsoft.com/office/officeart/2005/8/layout/chevron2"/>
    <dgm:cxn modelId="{BE7DBC2B-E83E-4BDB-A860-FACF97651C3B}" type="presOf" srcId="{D9271F2E-E270-46EE-8014-7C758CE28AAB}" destId="{1DF1EDD3-D76C-4AD8-ABE0-2FA015FDF9EC}" srcOrd="0" destOrd="0" presId="urn:microsoft.com/office/officeart/2005/8/layout/chevron2"/>
    <dgm:cxn modelId="{4563086A-0D22-466D-BF3B-182D029BB46F}" srcId="{1FA8A8F3-924C-493D-BB43-3372F88D2FDC}" destId="{22F98EC2-BEF9-42F0-9D9C-B52C875D085B}" srcOrd="0" destOrd="0" parTransId="{11B4B3FC-1C10-40C1-A2AB-FB35B67DA7F5}" sibTransId="{7EE32570-8D76-4D5F-AFA9-F8BD8044452E}"/>
    <dgm:cxn modelId="{85F3D41C-299E-4588-AC0E-47470B000F6B}" type="presOf" srcId="{4853AC8D-F180-426A-A989-2AE6180A1535}" destId="{CB507749-2B35-4C88-B392-2273648DBBB9}" srcOrd="0" destOrd="0" presId="urn:microsoft.com/office/officeart/2005/8/layout/chevron2"/>
    <dgm:cxn modelId="{F9D47153-8C99-4D7E-A87E-7D306F42D982}" type="presOf" srcId="{377FD78E-CB16-435A-948D-68A4E91F2072}" destId="{5A144AAD-2F48-448E-9D5B-F879B22553BE}" srcOrd="0" destOrd="0" presId="urn:microsoft.com/office/officeart/2005/8/layout/chevron2"/>
    <dgm:cxn modelId="{A6655703-9896-407E-94EB-8E6AA1945FE0}" type="presOf" srcId="{B2140884-306E-4FCF-9052-940181865280}" destId="{5384EB2D-2D59-43D8-BCA0-939E3BF319DE}" srcOrd="0" destOrd="0" presId="urn:microsoft.com/office/officeart/2005/8/layout/chevron2"/>
    <dgm:cxn modelId="{C484A689-F749-485A-AF89-D2AFD20396A6}" type="presOf" srcId="{1FA8A8F3-924C-493D-BB43-3372F88D2FDC}" destId="{0F1FC315-0506-4A6B-B85D-A29619C8E7E6}" srcOrd="0" destOrd="0" presId="urn:microsoft.com/office/officeart/2005/8/layout/chevron2"/>
    <dgm:cxn modelId="{1E4DAAC4-9A36-43F6-95E2-1BE79D58B3D8}" srcId="{B2140884-306E-4FCF-9052-940181865280}" destId="{49D42ECF-5F7E-42FF-A0B2-FB571EB56124}" srcOrd="0" destOrd="0" parTransId="{D98DB986-F293-47A8-8C41-87AC95E0F453}" sibTransId="{0EF6E78E-BFAE-49A1-A1B0-2807DDFF713C}"/>
    <dgm:cxn modelId="{987A1E16-53D3-4F8F-AA00-ECA23744B694}" type="presOf" srcId="{64B0A109-1D7A-4AD4-AEFA-CA55B7104054}" destId="{D1A2D809-2C61-460D-B631-155622782C7C}" srcOrd="0" destOrd="0" presId="urn:microsoft.com/office/officeart/2005/8/layout/chevron2"/>
    <dgm:cxn modelId="{B7209CCE-C3D7-44C5-9C44-9ACD5CD0A08E}" type="presOf" srcId="{AD50095D-DF9C-446F-B175-F386383D6A47}" destId="{85C3E8B6-ED6E-4D11-8B54-2058A852D710}" srcOrd="0" destOrd="0" presId="urn:microsoft.com/office/officeart/2005/8/layout/chevron2"/>
    <dgm:cxn modelId="{D7AE9632-2A23-4DCC-8335-1AFD0A53BA6D}" type="presOf" srcId="{B3219CC5-FD44-4F8A-8CD4-F53B19A79595}" destId="{63C68216-7762-429B-9C49-E31249D5C8CF}" srcOrd="0" destOrd="0" presId="urn:microsoft.com/office/officeart/2005/8/layout/chevron2"/>
    <dgm:cxn modelId="{D214B12D-36CB-4B58-BEAC-B601AA787161}" srcId="{377FD78E-CB16-435A-948D-68A4E91F2072}" destId="{64B0A109-1D7A-4AD4-AEFA-CA55B7104054}" srcOrd="4" destOrd="0" parTransId="{07FD46F4-2CE8-457F-A61D-1E5F4371ECC1}" sibTransId="{6089BD0E-9EB8-4169-9729-AD86D43F1B8C}"/>
    <dgm:cxn modelId="{1FB8F02C-AF13-4583-BE41-D203DAB5FE07}" srcId="{B3219CC5-FD44-4F8A-8CD4-F53B19A79595}" destId="{3F1D0C87-EFAB-4E9A-B32F-9A0DF4EB111A}" srcOrd="0" destOrd="0" parTransId="{DF9753BA-635F-4B6D-8472-4860C8DD2494}" sibTransId="{3475626A-AC8C-4CD5-AC30-B35492E1E938}"/>
    <dgm:cxn modelId="{CE14D70F-2DE6-4C30-976F-33FACE356AAC}" type="presParOf" srcId="{5A144AAD-2F48-448E-9D5B-F879B22553BE}" destId="{A353D945-31B7-46D9-9C7D-91AD0CEEA1BB}" srcOrd="0" destOrd="0" presId="urn:microsoft.com/office/officeart/2005/8/layout/chevron2"/>
    <dgm:cxn modelId="{F5650912-A423-403D-9A9D-AB818F7A72D3}" type="presParOf" srcId="{A353D945-31B7-46D9-9C7D-91AD0CEEA1BB}" destId="{0F1FC315-0506-4A6B-B85D-A29619C8E7E6}" srcOrd="0" destOrd="0" presId="urn:microsoft.com/office/officeart/2005/8/layout/chevron2"/>
    <dgm:cxn modelId="{F48EE20E-B71A-4F00-BDBA-AD372EB28A0B}" type="presParOf" srcId="{A353D945-31B7-46D9-9C7D-91AD0CEEA1BB}" destId="{6D1A0F3E-B313-49DE-A9A8-AFCA34E009DD}" srcOrd="1" destOrd="0" presId="urn:microsoft.com/office/officeart/2005/8/layout/chevron2"/>
    <dgm:cxn modelId="{78534FB6-E7B0-46DA-BDCA-42E26661EB1A}" type="presParOf" srcId="{5A144AAD-2F48-448E-9D5B-F879B22553BE}" destId="{05FC1ABC-8FF5-4022-836F-BC086C956948}" srcOrd="1" destOrd="0" presId="urn:microsoft.com/office/officeart/2005/8/layout/chevron2"/>
    <dgm:cxn modelId="{59E22E79-7EBB-445B-9013-BF787B193AF7}" type="presParOf" srcId="{5A144AAD-2F48-448E-9D5B-F879B22553BE}" destId="{F9597725-DE0D-470F-B896-D6680378AD09}" srcOrd="2" destOrd="0" presId="urn:microsoft.com/office/officeart/2005/8/layout/chevron2"/>
    <dgm:cxn modelId="{BD00B4B1-C0CF-4F22-92E2-2AF4C92410A6}" type="presParOf" srcId="{F9597725-DE0D-470F-B896-D6680378AD09}" destId="{5384EB2D-2D59-43D8-BCA0-939E3BF319DE}" srcOrd="0" destOrd="0" presId="urn:microsoft.com/office/officeart/2005/8/layout/chevron2"/>
    <dgm:cxn modelId="{8344186A-33E6-40E0-A9AB-D902A36090C7}" type="presParOf" srcId="{F9597725-DE0D-470F-B896-D6680378AD09}" destId="{99FFFD7A-6681-409C-936C-0A4F5868F8C7}" srcOrd="1" destOrd="0" presId="urn:microsoft.com/office/officeart/2005/8/layout/chevron2"/>
    <dgm:cxn modelId="{4C5B5A06-E177-4CEA-AB4E-27F077713755}" type="presParOf" srcId="{5A144AAD-2F48-448E-9D5B-F879B22553BE}" destId="{16556ACE-0C51-46F3-94C7-91A183819E16}" srcOrd="3" destOrd="0" presId="urn:microsoft.com/office/officeart/2005/8/layout/chevron2"/>
    <dgm:cxn modelId="{A729CB4E-0A6D-42E1-9C02-FE6BD9F69A33}" type="presParOf" srcId="{5A144AAD-2F48-448E-9D5B-F879B22553BE}" destId="{64D4FC1D-A1C3-469F-A25A-014784DFDD8E}" srcOrd="4" destOrd="0" presId="urn:microsoft.com/office/officeart/2005/8/layout/chevron2"/>
    <dgm:cxn modelId="{0A5536E7-8A28-45F7-90BC-28E6DD76C7AC}" type="presParOf" srcId="{64D4FC1D-A1C3-469F-A25A-014784DFDD8E}" destId="{63C68216-7762-429B-9C49-E31249D5C8CF}" srcOrd="0" destOrd="0" presId="urn:microsoft.com/office/officeart/2005/8/layout/chevron2"/>
    <dgm:cxn modelId="{75FF609C-1234-4847-A33C-95E2534B22BF}" type="presParOf" srcId="{64D4FC1D-A1C3-469F-A25A-014784DFDD8E}" destId="{D732C841-64C5-4F62-9779-E700A75BC035}" srcOrd="1" destOrd="0" presId="urn:microsoft.com/office/officeart/2005/8/layout/chevron2"/>
    <dgm:cxn modelId="{F4C7C5CF-B5DC-49AD-8696-4D092EF52DF7}" type="presParOf" srcId="{5A144AAD-2F48-448E-9D5B-F879B22553BE}" destId="{4AE52D02-7362-4B2E-A342-D10362173F5C}" srcOrd="5" destOrd="0" presId="urn:microsoft.com/office/officeart/2005/8/layout/chevron2"/>
    <dgm:cxn modelId="{D73CD854-44B7-404B-BE54-FDE798A3723C}" type="presParOf" srcId="{5A144AAD-2F48-448E-9D5B-F879B22553BE}" destId="{4F8ACA16-7362-46CC-A8B7-19F4301726EF}" srcOrd="6" destOrd="0" presId="urn:microsoft.com/office/officeart/2005/8/layout/chevron2"/>
    <dgm:cxn modelId="{CA425A39-EF8B-4DD8-8EE7-C9C4025D9518}" type="presParOf" srcId="{4F8ACA16-7362-46CC-A8B7-19F4301726EF}" destId="{AEDD435B-59E3-40BF-8976-FC6A27503CB8}" srcOrd="0" destOrd="0" presId="urn:microsoft.com/office/officeart/2005/8/layout/chevron2"/>
    <dgm:cxn modelId="{1C356878-F668-4E10-9D0D-A1695F5DEF76}" type="presParOf" srcId="{4F8ACA16-7362-46CC-A8B7-19F4301726EF}" destId="{CB507749-2B35-4C88-B392-2273648DBBB9}" srcOrd="1" destOrd="0" presId="urn:microsoft.com/office/officeart/2005/8/layout/chevron2"/>
    <dgm:cxn modelId="{6F81ACB4-AB5A-4EEE-9441-B034683F50B4}" type="presParOf" srcId="{5A144AAD-2F48-448E-9D5B-F879B22553BE}" destId="{1ACBB239-CE74-42FE-B3B1-E58D9180981B}" srcOrd="7" destOrd="0" presId="urn:microsoft.com/office/officeart/2005/8/layout/chevron2"/>
    <dgm:cxn modelId="{14EC356F-349F-4AF8-9924-19444C1430B6}" type="presParOf" srcId="{5A144AAD-2F48-448E-9D5B-F879B22553BE}" destId="{6F993390-424F-4992-8A30-E2D5AA842CB4}" srcOrd="8" destOrd="0" presId="urn:microsoft.com/office/officeart/2005/8/layout/chevron2"/>
    <dgm:cxn modelId="{D61ABBC9-72AA-44D6-B12A-D63302607187}" type="presParOf" srcId="{6F993390-424F-4992-8A30-E2D5AA842CB4}" destId="{D1A2D809-2C61-460D-B631-155622782C7C}" srcOrd="0" destOrd="0" presId="urn:microsoft.com/office/officeart/2005/8/layout/chevron2"/>
    <dgm:cxn modelId="{ACF1485B-45A5-4A3C-BD5D-961422311EFD}" type="presParOf" srcId="{6F993390-424F-4992-8A30-E2D5AA842CB4}" destId="{1DF1EDD3-D76C-4AD8-ABE0-2FA015FDF9EC}" srcOrd="1" destOrd="0" presId="urn:microsoft.com/office/officeart/2005/8/layout/chevron2"/>
    <dgm:cxn modelId="{35DEC5E7-41DF-409D-A650-DEBC166653B0}" type="presParOf" srcId="{5A144AAD-2F48-448E-9D5B-F879B22553BE}" destId="{CA633321-A4C1-400E-A78D-2C3FC46BBFCA}" srcOrd="9" destOrd="0" presId="urn:microsoft.com/office/officeart/2005/8/layout/chevron2"/>
    <dgm:cxn modelId="{B350E2DB-041F-426D-855D-6B9D49F7B5F8}" type="presParOf" srcId="{5A144AAD-2F48-448E-9D5B-F879B22553BE}" destId="{17B88634-B87C-4DF2-9BEC-1A9873097F98}" srcOrd="10" destOrd="0" presId="urn:microsoft.com/office/officeart/2005/8/layout/chevron2"/>
    <dgm:cxn modelId="{9ABCFFEF-BC7D-41C4-BA01-A2591C7A4681}" type="presParOf" srcId="{17B88634-B87C-4DF2-9BEC-1A9873097F98}" destId="{85C3E8B6-ED6E-4D11-8B54-2058A852D710}" srcOrd="0" destOrd="0" presId="urn:microsoft.com/office/officeart/2005/8/layout/chevron2"/>
    <dgm:cxn modelId="{3D5C0886-76F6-4A0B-BC56-E9923EE7821E}" type="presParOf" srcId="{17B88634-B87C-4DF2-9BEC-1A9873097F98}" destId="{278C1FC5-65A3-432E-8DA3-2DEB0B42A0F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FC315-0506-4A6B-B85D-A29619C8E7E6}">
      <dsp:nvSpPr>
        <dsp:cNvPr id="0" name=""/>
        <dsp:cNvSpPr/>
      </dsp:nvSpPr>
      <dsp:spPr>
        <a:xfrm rot="5400000">
          <a:off x="-114898" y="119458"/>
          <a:ext cx="765990" cy="53619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2015</a:t>
          </a:r>
        </a:p>
      </dsp:txBody>
      <dsp:txXfrm rot="-5400000">
        <a:off x="1" y="272657"/>
        <a:ext cx="536193" cy="229797"/>
      </dsp:txXfrm>
    </dsp:sp>
    <dsp:sp modelId="{6D1A0F3E-B313-49DE-A9A8-AFCA34E009DD}">
      <dsp:nvSpPr>
        <dsp:cNvPr id="0" name=""/>
        <dsp:cNvSpPr/>
      </dsp:nvSpPr>
      <dsp:spPr>
        <a:xfrm rot="5400000">
          <a:off x="3646031" y="-3105278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Выбраны поставщики основного и вспомогательного оборудования, сделан базовый инжиниринг проекта</a:t>
          </a:r>
        </a:p>
      </dsp:txBody>
      <dsp:txXfrm rot="-5400000">
        <a:off x="536194" y="28864"/>
        <a:ext cx="6693264" cy="449284"/>
      </dsp:txXfrm>
    </dsp:sp>
    <dsp:sp modelId="{5384EB2D-2D59-43D8-BCA0-939E3BF319DE}">
      <dsp:nvSpPr>
        <dsp:cNvPr id="0" name=""/>
        <dsp:cNvSpPr/>
      </dsp:nvSpPr>
      <dsp:spPr>
        <a:xfrm rot="5400000">
          <a:off x="-114898" y="785499"/>
          <a:ext cx="765990" cy="536193"/>
        </a:xfrm>
        <a:prstGeom prst="chevron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2015</a:t>
          </a:r>
        </a:p>
      </dsp:txBody>
      <dsp:txXfrm rot="-5400000">
        <a:off x="1" y="938698"/>
        <a:ext cx="536193" cy="229797"/>
      </dsp:txXfrm>
    </dsp:sp>
    <dsp:sp modelId="{99FFFD7A-6681-409C-936C-0A4F5868F8C7}">
      <dsp:nvSpPr>
        <dsp:cNvPr id="0" name=""/>
        <dsp:cNvSpPr/>
      </dsp:nvSpPr>
      <dsp:spPr>
        <a:xfrm rot="5400000">
          <a:off x="3646031" y="-2439237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Проведены инженерные изыскания, р</a:t>
          </a:r>
          <a:r>
            <a:rPr lang="ru-RU" sz="12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азработан ОВОС, </a:t>
          </a:r>
          <a:r>
            <a:rPr lang="ru-RU" sz="1200" kern="1200" dirty="0">
              <a:latin typeface="+mn-lt"/>
            </a:rPr>
            <a:t>прошла общественная экологическая экспертиза материалов ОВОС, </a:t>
          </a:r>
          <a:r>
            <a:rPr lang="ru-RU" sz="12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проведены Общественные слушания </a:t>
          </a:r>
          <a:endParaRPr lang="ru-RU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694905"/>
        <a:ext cx="6693264" cy="449284"/>
      </dsp:txXfrm>
    </dsp:sp>
    <dsp:sp modelId="{63C68216-7762-429B-9C49-E31249D5C8CF}">
      <dsp:nvSpPr>
        <dsp:cNvPr id="0" name=""/>
        <dsp:cNvSpPr/>
      </dsp:nvSpPr>
      <dsp:spPr>
        <a:xfrm rot="5400000">
          <a:off x="-114898" y="1451540"/>
          <a:ext cx="765990" cy="53619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2015 2016</a:t>
          </a:r>
        </a:p>
      </dsp:txBody>
      <dsp:txXfrm rot="-5400000">
        <a:off x="1" y="1604739"/>
        <a:ext cx="536193" cy="229797"/>
      </dsp:txXfrm>
    </dsp:sp>
    <dsp:sp modelId="{D732C841-64C5-4F62-9779-E700A75BC035}">
      <dsp:nvSpPr>
        <dsp:cNvPr id="0" name=""/>
        <dsp:cNvSpPr/>
      </dsp:nvSpPr>
      <dsp:spPr>
        <a:xfrm rot="5400000">
          <a:off x="3645900" y="-1773065"/>
          <a:ext cx="498155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Получен перечень лесных участков для обеспечения проекта сырьем, проведена оценка лесных ресурсов</a:t>
          </a:r>
          <a:endParaRPr lang="ru-RU" sz="12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3" y="1360960"/>
        <a:ext cx="6693251" cy="449519"/>
      </dsp:txXfrm>
    </dsp:sp>
    <dsp:sp modelId="{AEDD435B-59E3-40BF-8976-FC6A27503CB8}">
      <dsp:nvSpPr>
        <dsp:cNvPr id="0" name=""/>
        <dsp:cNvSpPr/>
      </dsp:nvSpPr>
      <dsp:spPr>
        <a:xfrm rot="5400000">
          <a:off x="-114898" y="2117581"/>
          <a:ext cx="765990" cy="536193"/>
        </a:xfrm>
        <a:prstGeom prst="chevron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2015 2016</a:t>
          </a:r>
        </a:p>
      </dsp:txBody>
      <dsp:txXfrm rot="-5400000">
        <a:off x="1" y="2270780"/>
        <a:ext cx="536193" cy="229797"/>
      </dsp:txXfrm>
    </dsp:sp>
    <dsp:sp modelId="{CB507749-2B35-4C88-B392-2273648DBBB9}">
      <dsp:nvSpPr>
        <dsp:cNvPr id="0" name=""/>
        <dsp:cNvSpPr/>
      </dsp:nvSpPr>
      <dsp:spPr>
        <a:xfrm rot="5400000">
          <a:off x="3646031" y="-1107155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Выбран </a:t>
          </a:r>
          <a:r>
            <a:rPr lang="ru-RU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Генпроектировщик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, разработана проектная документация</a:t>
          </a:r>
          <a:endParaRPr lang="ru-RU" sz="12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2026987"/>
        <a:ext cx="6693264" cy="449284"/>
      </dsp:txXfrm>
    </dsp:sp>
    <dsp:sp modelId="{D1A2D809-2C61-460D-B631-155622782C7C}">
      <dsp:nvSpPr>
        <dsp:cNvPr id="0" name=""/>
        <dsp:cNvSpPr/>
      </dsp:nvSpPr>
      <dsp:spPr>
        <a:xfrm rot="5400000">
          <a:off x="-114898" y="2783622"/>
          <a:ext cx="765990" cy="53619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2016</a:t>
          </a:r>
        </a:p>
      </dsp:txBody>
      <dsp:txXfrm rot="-5400000">
        <a:off x="1" y="2936821"/>
        <a:ext cx="536193" cy="229797"/>
      </dsp:txXfrm>
    </dsp:sp>
    <dsp:sp modelId="{1DF1EDD3-D76C-4AD8-ABE0-2FA015FDF9EC}">
      <dsp:nvSpPr>
        <dsp:cNvPr id="0" name=""/>
        <dsp:cNvSpPr/>
      </dsp:nvSpPr>
      <dsp:spPr>
        <a:xfrm rot="5400000">
          <a:off x="3646031" y="-441114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З</a:t>
          </a:r>
          <a:r>
            <a:rPr lang="ru-RU" sz="1200" b="0" kern="1200" dirty="0">
              <a:solidFill>
                <a:prstClr val="black"/>
              </a:solidFill>
              <a:latin typeface="+mn-lt"/>
              <a:cs typeface="Times New Roman" panose="02020603050405020304" pitchFamily="18" charset="0"/>
            </a:rPr>
            <a:t>авершено оформление земельных участков для строительства ЛХК</a:t>
          </a:r>
          <a:endParaRPr lang="ru-RU" sz="12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2693028"/>
        <a:ext cx="6693264" cy="449284"/>
      </dsp:txXfrm>
    </dsp:sp>
    <dsp:sp modelId="{85C3E8B6-ED6E-4D11-8B54-2058A852D710}">
      <dsp:nvSpPr>
        <dsp:cNvPr id="0" name=""/>
        <dsp:cNvSpPr/>
      </dsp:nvSpPr>
      <dsp:spPr>
        <a:xfrm rot="5400000">
          <a:off x="-114898" y="3449663"/>
          <a:ext cx="765990" cy="536193"/>
        </a:xfrm>
        <a:prstGeom prst="chevron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2016</a:t>
          </a:r>
        </a:p>
      </dsp:txBody>
      <dsp:txXfrm rot="-5400000">
        <a:off x="1" y="3602862"/>
        <a:ext cx="536193" cy="229797"/>
      </dsp:txXfrm>
    </dsp:sp>
    <dsp:sp modelId="{278C1FC5-65A3-432E-8DA3-2DEB0B42A0F1}">
      <dsp:nvSpPr>
        <dsp:cNvPr id="0" name=""/>
        <dsp:cNvSpPr/>
      </dsp:nvSpPr>
      <dsp:spPr>
        <a:xfrm rot="5400000">
          <a:off x="3646031" y="224926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latin typeface="+mn-lt"/>
            </a:rPr>
            <a:t>Завершена работа по структуре финансирования и составу ее участников под руководством ГПБ АО, определены банки - участники синдиката</a:t>
          </a:r>
          <a:endParaRPr lang="ru-RU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3359069"/>
        <a:ext cx="6693264" cy="449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FC315-0506-4A6B-B85D-A29619C8E7E6}">
      <dsp:nvSpPr>
        <dsp:cNvPr id="0" name=""/>
        <dsp:cNvSpPr/>
      </dsp:nvSpPr>
      <dsp:spPr>
        <a:xfrm rot="5400000">
          <a:off x="-114898" y="119458"/>
          <a:ext cx="765990" cy="53619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МАРТ       2017</a:t>
          </a:r>
        </a:p>
      </dsp:txBody>
      <dsp:txXfrm rot="-5400000">
        <a:off x="1" y="272657"/>
        <a:ext cx="536193" cy="229797"/>
      </dsp:txXfrm>
    </dsp:sp>
    <dsp:sp modelId="{6D1A0F3E-B313-49DE-A9A8-AFCA34E009DD}">
      <dsp:nvSpPr>
        <dsp:cNvPr id="0" name=""/>
        <dsp:cNvSpPr/>
      </dsp:nvSpPr>
      <dsp:spPr>
        <a:xfrm rot="5400000">
          <a:off x="3645900" y="-3105147"/>
          <a:ext cx="498155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Проведена социальная и экологическая экспертиза проекта (</a:t>
          </a:r>
          <a:r>
            <a:rPr 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SEIA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) по стандартам </a:t>
          </a:r>
          <a:r>
            <a:rPr 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IFC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(</a:t>
          </a:r>
          <a:r>
            <a:rPr 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REPORT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</a:t>
          </a:r>
          <a:r>
            <a:rPr 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24X312745/01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от 12.03.2017)</a:t>
          </a:r>
        </a:p>
      </dsp:txBody>
      <dsp:txXfrm rot="-5400000">
        <a:off x="536193" y="28878"/>
        <a:ext cx="6693251" cy="449519"/>
      </dsp:txXfrm>
    </dsp:sp>
    <dsp:sp modelId="{5384EB2D-2D59-43D8-BCA0-939E3BF319DE}">
      <dsp:nvSpPr>
        <dsp:cNvPr id="0" name=""/>
        <dsp:cNvSpPr/>
      </dsp:nvSpPr>
      <dsp:spPr>
        <a:xfrm rot="5400000">
          <a:off x="-114898" y="785499"/>
          <a:ext cx="765990" cy="536193"/>
        </a:xfrm>
        <a:prstGeom prst="chevron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АПРЕЛЬ    2017</a:t>
          </a:r>
        </a:p>
      </dsp:txBody>
      <dsp:txXfrm rot="-5400000">
        <a:off x="1" y="938698"/>
        <a:ext cx="536193" cy="229797"/>
      </dsp:txXfrm>
    </dsp:sp>
    <dsp:sp modelId="{99FFFD7A-6681-409C-936C-0A4F5868F8C7}">
      <dsp:nvSpPr>
        <dsp:cNvPr id="0" name=""/>
        <dsp:cNvSpPr/>
      </dsp:nvSpPr>
      <dsp:spPr>
        <a:xfrm rot="5400000">
          <a:off x="3646031" y="-2439237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Подписано Соглашение с </a:t>
          </a:r>
          <a:r>
            <a:rPr lang="ru-RU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Сиб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ГУ </a:t>
          </a:r>
          <a:r>
            <a:rPr lang="ru-RU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НиТ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</a:t>
          </a:r>
          <a:r>
            <a:rPr lang="ru-RU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им.Решетнева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о подготовке кадров для производства (№ K011-ACJ-0092 от 18.04.17)</a:t>
          </a:r>
        </a:p>
      </dsp:txBody>
      <dsp:txXfrm rot="-5400000">
        <a:off x="536194" y="694905"/>
        <a:ext cx="6693264" cy="449284"/>
      </dsp:txXfrm>
    </dsp:sp>
    <dsp:sp modelId="{63C68216-7762-429B-9C49-E31249D5C8CF}">
      <dsp:nvSpPr>
        <dsp:cNvPr id="0" name=""/>
        <dsp:cNvSpPr/>
      </dsp:nvSpPr>
      <dsp:spPr>
        <a:xfrm rot="5400000">
          <a:off x="-114898" y="1451540"/>
          <a:ext cx="765990" cy="53619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ИЮНЬ 2017</a:t>
          </a:r>
        </a:p>
      </dsp:txBody>
      <dsp:txXfrm rot="-5400000">
        <a:off x="1" y="1604739"/>
        <a:ext cx="536193" cy="229797"/>
      </dsp:txXfrm>
    </dsp:sp>
    <dsp:sp modelId="{D732C841-64C5-4F62-9779-E700A75BC035}">
      <dsp:nvSpPr>
        <dsp:cNvPr id="0" name=""/>
        <dsp:cNvSpPr/>
      </dsp:nvSpPr>
      <dsp:spPr>
        <a:xfrm rot="5400000">
          <a:off x="3646031" y="-1773196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Проект </a:t>
          </a:r>
          <a:r>
            <a:rPr lang="ru-RU" sz="1200" b="0" kern="1200" dirty="0">
              <a:latin typeface="+mn-lt"/>
            </a:rPr>
            <a:t>получил   освобождение  от уплаты НДС на поставку технологического оборудования (</a:t>
          </a:r>
          <a:r>
            <a:rPr lang="ru-RU" sz="1200" kern="1200" dirty="0">
              <a:latin typeface="+mn-lt"/>
            </a:rPr>
            <a:t>Постановлением  Правительства РФ № 753 от 27.06.2017)</a:t>
          </a:r>
          <a:endParaRPr lang="ru-RU" sz="12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1360946"/>
        <a:ext cx="6693264" cy="449284"/>
      </dsp:txXfrm>
    </dsp:sp>
    <dsp:sp modelId="{AEDD435B-59E3-40BF-8976-FC6A27503CB8}">
      <dsp:nvSpPr>
        <dsp:cNvPr id="0" name=""/>
        <dsp:cNvSpPr/>
      </dsp:nvSpPr>
      <dsp:spPr>
        <a:xfrm rot="5400000">
          <a:off x="-114898" y="2117581"/>
          <a:ext cx="765990" cy="536193"/>
        </a:xfrm>
        <a:prstGeom prst="chevron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ИЮНЬ          2017</a:t>
          </a:r>
        </a:p>
      </dsp:txBody>
      <dsp:txXfrm rot="-5400000">
        <a:off x="1" y="2270780"/>
        <a:ext cx="536193" cy="229797"/>
      </dsp:txXfrm>
    </dsp:sp>
    <dsp:sp modelId="{CB507749-2B35-4C88-B392-2273648DBBB9}">
      <dsp:nvSpPr>
        <dsp:cNvPr id="0" name=""/>
        <dsp:cNvSpPr/>
      </dsp:nvSpPr>
      <dsp:spPr>
        <a:xfrm rot="5400000">
          <a:off x="3646031" y="-1107155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Проект получил статус приоритетного инвестиционного проекта в области освоения лесов </a:t>
          </a:r>
          <a:r>
            <a:rPr lang="ru-RU" sz="1200" b="0" kern="1200" dirty="0">
              <a:latin typeface="+mn-lt"/>
            </a:rPr>
            <a:t>(Приказ №2114 от 30.06.2017 Министерства промышленности и торговли РФ</a:t>
          </a:r>
          <a:r>
            <a:rPr lang="ru-RU" sz="1400" b="0" kern="1200" dirty="0"/>
            <a:t>)</a:t>
          </a:r>
          <a:endParaRPr lang="ru-RU" sz="14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-5400000">
        <a:off x="536194" y="2026987"/>
        <a:ext cx="6693264" cy="449284"/>
      </dsp:txXfrm>
    </dsp:sp>
    <dsp:sp modelId="{D1A2D809-2C61-460D-B631-155622782C7C}">
      <dsp:nvSpPr>
        <dsp:cNvPr id="0" name=""/>
        <dsp:cNvSpPr/>
      </dsp:nvSpPr>
      <dsp:spPr>
        <a:xfrm rot="5400000">
          <a:off x="-114898" y="2783622"/>
          <a:ext cx="765990" cy="53619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ОКТЯБРЬ   </a:t>
          </a:r>
          <a:r>
            <a:rPr lang="ru-RU" sz="12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   </a:t>
          </a:r>
          <a:r>
            <a:rPr lang="ru-RU" sz="10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2017</a:t>
          </a:r>
        </a:p>
      </dsp:txBody>
      <dsp:txXfrm rot="-5400000">
        <a:off x="1" y="2936821"/>
        <a:ext cx="536193" cy="229797"/>
      </dsp:txXfrm>
    </dsp:sp>
    <dsp:sp modelId="{1DF1EDD3-D76C-4AD8-ABE0-2FA015FDF9EC}">
      <dsp:nvSpPr>
        <dsp:cNvPr id="0" name=""/>
        <dsp:cNvSpPr/>
      </dsp:nvSpPr>
      <dsp:spPr>
        <a:xfrm rot="5400000">
          <a:off x="3646031" y="-441114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Получено положительное заключение ФАУ «</a:t>
          </a:r>
          <a:r>
            <a:rPr lang="ru-RU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Главгосэкспертиза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» на проектную документацию (</a:t>
          </a:r>
          <a:r>
            <a:rPr lang="ru-RU" sz="1200" kern="1200" dirty="0">
              <a:latin typeface="+mn-lt"/>
            </a:rPr>
            <a:t>№1148-17/ГГЭ-10845/03 от 26.10.2017)</a:t>
          </a:r>
          <a:endParaRPr lang="ru-RU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2693028"/>
        <a:ext cx="6693264" cy="449284"/>
      </dsp:txXfrm>
    </dsp:sp>
    <dsp:sp modelId="{85C3E8B6-ED6E-4D11-8B54-2058A852D710}">
      <dsp:nvSpPr>
        <dsp:cNvPr id="0" name=""/>
        <dsp:cNvSpPr/>
      </dsp:nvSpPr>
      <dsp:spPr>
        <a:xfrm rot="5400000">
          <a:off x="-114898" y="3449663"/>
          <a:ext cx="765990" cy="536193"/>
        </a:xfrm>
        <a:prstGeom prst="chevron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НОЯБРЬ         2017</a:t>
          </a:r>
        </a:p>
      </dsp:txBody>
      <dsp:txXfrm rot="-5400000">
        <a:off x="1" y="3602862"/>
        <a:ext cx="536193" cy="229797"/>
      </dsp:txXfrm>
    </dsp:sp>
    <dsp:sp modelId="{278C1FC5-65A3-432E-8DA3-2DEB0B42A0F1}">
      <dsp:nvSpPr>
        <dsp:cNvPr id="0" name=""/>
        <dsp:cNvSpPr/>
      </dsp:nvSpPr>
      <dsp:spPr>
        <a:xfrm rot="5400000">
          <a:off x="3646031" y="224926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Получено Разрешение на строительство (</a:t>
          </a:r>
          <a:r>
            <a:rPr lang="ru-RU" sz="1200" kern="1200" dirty="0">
              <a:latin typeface="+mn-lt"/>
            </a:rPr>
            <a:t>№ </a:t>
          </a:r>
          <a:r>
            <a:rPr lang="en-US" sz="1200" kern="1200" dirty="0">
              <a:latin typeface="+mn-lt"/>
            </a:rPr>
            <a:t>RU</a:t>
          </a:r>
          <a:r>
            <a:rPr lang="ru-RU" sz="1200" kern="1200" dirty="0">
              <a:latin typeface="+mn-lt"/>
            </a:rPr>
            <a:t>24512 – 301 – 091 – 2017 от 14.10.2017)</a:t>
          </a:r>
          <a:endParaRPr lang="ru-RU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3359069"/>
        <a:ext cx="6693264" cy="4492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FC315-0506-4A6B-B85D-A29619C8E7E6}">
      <dsp:nvSpPr>
        <dsp:cNvPr id="0" name=""/>
        <dsp:cNvSpPr/>
      </dsp:nvSpPr>
      <dsp:spPr>
        <a:xfrm rot="5400000">
          <a:off x="-114898" y="119458"/>
          <a:ext cx="765990" cy="53619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 </a:t>
          </a:r>
        </a:p>
      </dsp:txBody>
      <dsp:txXfrm rot="-5400000">
        <a:off x="1" y="272657"/>
        <a:ext cx="536193" cy="229797"/>
      </dsp:txXfrm>
    </dsp:sp>
    <dsp:sp modelId="{6D1A0F3E-B313-49DE-A9A8-AFCA34E009DD}">
      <dsp:nvSpPr>
        <dsp:cNvPr id="0" name=""/>
        <dsp:cNvSpPr/>
      </dsp:nvSpPr>
      <dsp:spPr>
        <a:xfrm rot="5400000">
          <a:off x="3646031" y="-3105278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Получены ТКП на разработку рабочей документации, Получены ТКП на производство строительных работ</a:t>
          </a:r>
        </a:p>
      </dsp:txBody>
      <dsp:txXfrm rot="-5400000">
        <a:off x="536194" y="28864"/>
        <a:ext cx="6693264" cy="449284"/>
      </dsp:txXfrm>
    </dsp:sp>
    <dsp:sp modelId="{5384EB2D-2D59-43D8-BCA0-939E3BF319DE}">
      <dsp:nvSpPr>
        <dsp:cNvPr id="0" name=""/>
        <dsp:cNvSpPr/>
      </dsp:nvSpPr>
      <dsp:spPr>
        <a:xfrm rot="5400000">
          <a:off x="-114898" y="785499"/>
          <a:ext cx="765990" cy="536193"/>
        </a:xfrm>
        <a:prstGeom prst="chevron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2</a:t>
          </a:r>
        </a:p>
      </dsp:txBody>
      <dsp:txXfrm rot="-5400000">
        <a:off x="1" y="938698"/>
        <a:ext cx="536193" cy="229797"/>
      </dsp:txXfrm>
    </dsp:sp>
    <dsp:sp modelId="{99FFFD7A-6681-409C-936C-0A4F5868F8C7}">
      <dsp:nvSpPr>
        <dsp:cNvPr id="0" name=""/>
        <dsp:cNvSpPr/>
      </dsp:nvSpPr>
      <dsp:spPr>
        <a:xfrm rot="5400000">
          <a:off x="3646031" y="-2439237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ru-RU" sz="1200" b="0" kern="1200" dirty="0">
              <a:latin typeface="+mn-lt"/>
            </a:rPr>
            <a:t>Сформирована концепция строительных работ для объектов, находящихся в границах красных линий </a:t>
          </a:r>
          <a:endParaRPr lang="ru-RU" sz="12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694905"/>
        <a:ext cx="6693264" cy="449284"/>
      </dsp:txXfrm>
    </dsp:sp>
    <dsp:sp modelId="{63C68216-7762-429B-9C49-E31249D5C8CF}">
      <dsp:nvSpPr>
        <dsp:cNvPr id="0" name=""/>
        <dsp:cNvSpPr/>
      </dsp:nvSpPr>
      <dsp:spPr>
        <a:xfrm rot="5400000">
          <a:off x="-114898" y="1451540"/>
          <a:ext cx="765990" cy="53619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3</a:t>
          </a:r>
        </a:p>
      </dsp:txBody>
      <dsp:txXfrm rot="-5400000">
        <a:off x="1" y="1604739"/>
        <a:ext cx="536193" cy="229797"/>
      </dsp:txXfrm>
    </dsp:sp>
    <dsp:sp modelId="{D732C841-64C5-4F62-9779-E700A75BC035}">
      <dsp:nvSpPr>
        <dsp:cNvPr id="0" name=""/>
        <dsp:cNvSpPr/>
      </dsp:nvSpPr>
      <dsp:spPr>
        <a:xfrm rot="5400000">
          <a:off x="3646031" y="-1773196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>
              <a:latin typeface="+mn-lt"/>
            </a:rPr>
            <a:t>Технически </a:t>
          </a:r>
          <a:r>
            <a:rPr lang="ru-RU" sz="1200" b="0" kern="1200" dirty="0">
              <a:latin typeface="+mn-lt"/>
            </a:rPr>
            <a:t>проработаны проекты по внеплощадочным   объектам: краевая автодорога, ж/д, ЛЭП</a:t>
          </a:r>
          <a:endParaRPr lang="ru-RU" sz="12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1360946"/>
        <a:ext cx="6693264" cy="449284"/>
      </dsp:txXfrm>
    </dsp:sp>
    <dsp:sp modelId="{AEDD435B-59E3-40BF-8976-FC6A27503CB8}">
      <dsp:nvSpPr>
        <dsp:cNvPr id="0" name=""/>
        <dsp:cNvSpPr/>
      </dsp:nvSpPr>
      <dsp:spPr>
        <a:xfrm rot="5400000">
          <a:off x="-114898" y="2117581"/>
          <a:ext cx="765990" cy="536193"/>
        </a:xfrm>
        <a:prstGeom prst="chevron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4 </a:t>
          </a:r>
        </a:p>
      </dsp:txBody>
      <dsp:txXfrm rot="-5400000">
        <a:off x="1" y="2270780"/>
        <a:ext cx="536193" cy="229797"/>
      </dsp:txXfrm>
    </dsp:sp>
    <dsp:sp modelId="{CB507749-2B35-4C88-B392-2273648DBBB9}">
      <dsp:nvSpPr>
        <dsp:cNvPr id="0" name=""/>
        <dsp:cNvSpPr/>
      </dsp:nvSpPr>
      <dsp:spPr>
        <a:xfrm rot="5400000">
          <a:off x="3646031" y="-1107155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ЕРС </a:t>
          </a:r>
          <a:r>
            <a:rPr lang="ru-RU" sz="12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Контрактором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 </a:t>
          </a:r>
          <a:r>
            <a:rPr lang="ru-RU" sz="1200" kern="1200" dirty="0">
              <a:latin typeface="+mn-lt"/>
            </a:rPr>
            <a:t>в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ыбрана  китайская компания </a:t>
          </a:r>
          <a:r>
            <a:rPr lang="en-US" sz="1200" kern="1200" dirty="0">
              <a:latin typeface="+mn-lt"/>
            </a:rPr>
            <a:t>Metallurgical Corporation of China Ltd</a:t>
          </a:r>
          <a:r>
            <a:rPr lang="ru-RU" sz="1200" kern="1200" dirty="0">
              <a:latin typeface="+mn-lt"/>
            </a:rPr>
            <a:t>  (МСС)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, подписан Меморандум о сотрудничестве (</a:t>
          </a:r>
          <a:r>
            <a:rPr 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K011-ACJ-0153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от 16.03.2018</a:t>
          </a: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) </a:t>
          </a:r>
          <a:endParaRPr lang="ru-RU" sz="14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-5400000">
        <a:off x="536194" y="2026987"/>
        <a:ext cx="6693264" cy="449284"/>
      </dsp:txXfrm>
    </dsp:sp>
    <dsp:sp modelId="{D1A2D809-2C61-460D-B631-155622782C7C}">
      <dsp:nvSpPr>
        <dsp:cNvPr id="0" name=""/>
        <dsp:cNvSpPr/>
      </dsp:nvSpPr>
      <dsp:spPr>
        <a:xfrm rot="5400000">
          <a:off x="-114898" y="2783622"/>
          <a:ext cx="765990" cy="53619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 </a:t>
          </a:r>
        </a:p>
      </dsp:txBody>
      <dsp:txXfrm rot="-5400000">
        <a:off x="1" y="2936821"/>
        <a:ext cx="536193" cy="229797"/>
      </dsp:txXfrm>
    </dsp:sp>
    <dsp:sp modelId="{1DF1EDD3-D76C-4AD8-ABE0-2FA015FDF9EC}">
      <dsp:nvSpPr>
        <dsp:cNvPr id="0" name=""/>
        <dsp:cNvSpPr/>
      </dsp:nvSpPr>
      <dsp:spPr>
        <a:xfrm rot="5400000">
          <a:off x="3646031" y="-441114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Разработан </a:t>
          </a:r>
          <a:r>
            <a:rPr 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PIM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, завершается </a:t>
          </a:r>
          <a:r>
            <a:rPr lang="cs-CZ" sz="1200" kern="1200" dirty="0">
              <a:latin typeface="+mn-lt"/>
            </a:rPr>
            <a:t>Due Diligence </a:t>
          </a:r>
          <a:r>
            <a:rPr lang="ru-RU" sz="1200" kern="1200" dirty="0">
              <a:latin typeface="+mn-lt"/>
            </a:rPr>
            <a:t>проекта и выбор Индустриального партнера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 </a:t>
          </a:r>
        </a:p>
      </dsp:txBody>
      <dsp:txXfrm rot="-5400000">
        <a:off x="536194" y="2693028"/>
        <a:ext cx="6693264" cy="449284"/>
      </dsp:txXfrm>
    </dsp:sp>
    <dsp:sp modelId="{85C3E8B6-ED6E-4D11-8B54-2058A852D710}">
      <dsp:nvSpPr>
        <dsp:cNvPr id="0" name=""/>
        <dsp:cNvSpPr/>
      </dsp:nvSpPr>
      <dsp:spPr>
        <a:xfrm rot="5400000">
          <a:off x="-114898" y="3449663"/>
          <a:ext cx="765990" cy="536193"/>
        </a:xfrm>
        <a:prstGeom prst="chevron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6 </a:t>
          </a:r>
        </a:p>
      </dsp:txBody>
      <dsp:txXfrm rot="-5400000">
        <a:off x="1" y="3602862"/>
        <a:ext cx="536193" cy="229797"/>
      </dsp:txXfrm>
    </dsp:sp>
    <dsp:sp modelId="{278C1FC5-65A3-432E-8DA3-2DEB0B42A0F1}">
      <dsp:nvSpPr>
        <dsp:cNvPr id="0" name=""/>
        <dsp:cNvSpPr/>
      </dsp:nvSpPr>
      <dsp:spPr>
        <a:xfrm rot="5400000">
          <a:off x="3646031" y="224926"/>
          <a:ext cx="497894" cy="671756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Выполнены подготовительные </a:t>
          </a:r>
          <a:r>
            <a:rPr lang="ru-RU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работы на площадке: очищена территория, установлено ограждение, начата установка модульно-мобильных </a:t>
          </a:r>
          <a:r>
            <a:rPr lang="ru-RU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+mn-cs"/>
            </a:rPr>
            <a:t>зданий, изъяты обнаруженные на площадке объекты культурного наследия</a:t>
          </a:r>
          <a:endParaRPr lang="ru-RU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 rot="-5400000">
        <a:off x="536194" y="3359069"/>
        <a:ext cx="6693264" cy="449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055"/>
          </a:xfrm>
          <a:prstGeom prst="rect">
            <a:avLst/>
          </a:prstGeom>
        </p:spPr>
        <p:txBody>
          <a:bodyPr vert="horz" lIns="90663" tIns="45331" rIns="90663" bIns="45331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8055"/>
          </a:xfrm>
          <a:prstGeom prst="rect">
            <a:avLst/>
          </a:prstGeom>
        </p:spPr>
        <p:txBody>
          <a:bodyPr vert="horz" lIns="90663" tIns="45331" rIns="90663" bIns="45331" rtlCol="0"/>
          <a:lstStyle>
            <a:lvl1pPr algn="r">
              <a:defRPr sz="1200"/>
            </a:lvl1pPr>
          </a:lstStyle>
          <a:p>
            <a:fld id="{C920E105-1911-4695-974E-6FDABC651090}" type="datetimeFigureOut">
              <a:rPr lang="cs-CZ" smtClean="0"/>
              <a:pPr/>
              <a:t>25.12.2018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8054"/>
          </a:xfrm>
          <a:prstGeom prst="rect">
            <a:avLst/>
          </a:prstGeom>
        </p:spPr>
        <p:txBody>
          <a:bodyPr vert="horz" lIns="90663" tIns="45331" rIns="90663" bIns="45331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8054"/>
          </a:xfrm>
          <a:prstGeom prst="rect">
            <a:avLst/>
          </a:prstGeom>
        </p:spPr>
        <p:txBody>
          <a:bodyPr vert="horz" lIns="90663" tIns="45331" rIns="90663" bIns="45331" rtlCol="0" anchor="b"/>
          <a:lstStyle>
            <a:lvl1pPr algn="r">
              <a:defRPr sz="1200"/>
            </a:lvl1pPr>
          </a:lstStyle>
          <a:p>
            <a:fld id="{7849D580-1748-456A-938D-E37F44316A1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50392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055"/>
          </a:xfrm>
          <a:prstGeom prst="rect">
            <a:avLst/>
          </a:prstGeom>
        </p:spPr>
        <p:txBody>
          <a:bodyPr vert="horz" lIns="90663" tIns="45331" rIns="90663" bIns="45331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8055"/>
          </a:xfrm>
          <a:prstGeom prst="rect">
            <a:avLst/>
          </a:prstGeom>
        </p:spPr>
        <p:txBody>
          <a:bodyPr vert="horz" lIns="90663" tIns="45331" rIns="90663" bIns="45331" rtlCol="0"/>
          <a:lstStyle>
            <a:lvl1pPr algn="r">
              <a:defRPr sz="1200"/>
            </a:lvl1pPr>
          </a:lstStyle>
          <a:p>
            <a:fld id="{59D3FE2A-EC84-4CF3-A717-641E1485189A}" type="datetimeFigureOut">
              <a:rPr lang="cs-CZ" smtClean="0"/>
              <a:pPr/>
              <a:t>25.12.2018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63" tIns="45331" rIns="90663" bIns="45331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0663" tIns="45331" rIns="90663" bIns="45331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8054"/>
          </a:xfrm>
          <a:prstGeom prst="rect">
            <a:avLst/>
          </a:prstGeom>
        </p:spPr>
        <p:txBody>
          <a:bodyPr vert="horz" lIns="90663" tIns="45331" rIns="90663" bIns="45331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8054"/>
          </a:xfrm>
          <a:prstGeom prst="rect">
            <a:avLst/>
          </a:prstGeom>
        </p:spPr>
        <p:txBody>
          <a:bodyPr vert="horz" lIns="90663" tIns="45331" rIns="90663" bIns="45331" rtlCol="0" anchor="b"/>
          <a:lstStyle>
            <a:lvl1pPr algn="r">
              <a:defRPr sz="1200"/>
            </a:lvl1pPr>
          </a:lstStyle>
          <a:p>
            <a:fld id="{A0D19FE6-6CC6-4E0E-B7FE-A3711ABCAD8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8813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61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22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83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44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05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166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027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888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DB15C-B282-4EA6-94F0-093CFBC87B8B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521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33DE47-A4FB-4AC9-B7BF-5C0D678062C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2737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1" indent="0" algn="ctr">
              <a:buNone/>
              <a:defRPr sz="1500"/>
            </a:lvl2pPr>
            <a:lvl3pPr marL="685722" indent="0" algn="ctr">
              <a:buNone/>
              <a:defRPr sz="1400"/>
            </a:lvl3pPr>
            <a:lvl4pPr marL="1028583" indent="0" algn="ctr">
              <a:buNone/>
              <a:defRPr sz="1200"/>
            </a:lvl4pPr>
            <a:lvl5pPr marL="1371444" indent="0" algn="ctr">
              <a:buNone/>
              <a:defRPr sz="1200"/>
            </a:lvl5pPr>
            <a:lvl6pPr marL="1714305" indent="0" algn="ctr">
              <a:buNone/>
              <a:defRPr sz="1200"/>
            </a:lvl6pPr>
            <a:lvl7pPr marL="2057166" indent="0" algn="ctr">
              <a:buNone/>
              <a:defRPr sz="1200"/>
            </a:lvl7pPr>
            <a:lvl8pPr marL="2400027" indent="0" algn="ctr">
              <a:buNone/>
              <a:defRPr sz="1200"/>
            </a:lvl8pPr>
            <a:lvl9pPr marL="2742888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1628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6642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5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0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8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5031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63726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9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5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5" y="1878809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013121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70493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13106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0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634188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61" indent="0">
              <a:buNone/>
              <a:defRPr sz="2100"/>
            </a:lvl2pPr>
            <a:lvl3pPr marL="685722" indent="0">
              <a:buNone/>
              <a:defRPr sz="1800"/>
            </a:lvl3pPr>
            <a:lvl4pPr marL="1028583" indent="0">
              <a:buNone/>
              <a:defRPr sz="1500"/>
            </a:lvl4pPr>
            <a:lvl5pPr marL="1371444" indent="0">
              <a:buNone/>
              <a:defRPr sz="1500"/>
            </a:lvl5pPr>
            <a:lvl6pPr marL="1714305" indent="0">
              <a:buNone/>
              <a:defRPr sz="1500"/>
            </a:lvl6pPr>
            <a:lvl7pPr marL="2057166" indent="0">
              <a:buNone/>
              <a:defRPr sz="1500"/>
            </a:lvl7pPr>
            <a:lvl8pPr marL="2400027" indent="0">
              <a:buNone/>
              <a:defRPr sz="1500"/>
            </a:lvl8pPr>
            <a:lvl9pPr marL="2742888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0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749125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27547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847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5" y="273847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14384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AE752-18A5-4DC2-A0A9-5EBBACE3710B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42"/>
          <a:stretch/>
        </p:blipFill>
        <p:spPr>
          <a:xfrm>
            <a:off x="6" y="1706"/>
            <a:ext cx="8000999" cy="679836"/>
          </a:xfrm>
          <a:prstGeom prst="rect">
            <a:avLst/>
          </a:prstGeom>
        </p:spPr>
      </p:pic>
      <p:pic>
        <p:nvPicPr>
          <p:cNvPr id="8" name="Picture 2" descr="http://siberwood.ru/sites/all/themes/framework/images/logo-ru.png"/>
          <p:cNvPicPr>
            <a:picLocks noChangeAspect="1" noChangeArrowheads="1"/>
          </p:cNvPicPr>
          <p:nvPr userDrawn="1"/>
        </p:nvPicPr>
        <p:blipFill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86726" y="93286"/>
            <a:ext cx="971550" cy="49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821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l" defTabSz="68572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0" indent="-171430" algn="l" defTabSz="68572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2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52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13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75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35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9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5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19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1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2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83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4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5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66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7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88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jpe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jpeg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jpeg"/><Relationship Id="rId9" Type="http://schemas.microsoft.com/office/2007/relationships/diagramDrawing" Target="../diagrams/drawing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6.jpeg"/><Relationship Id="rId9" Type="http://schemas.microsoft.com/office/2007/relationships/diagramDrawing" Target="../diagrams/drawin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nfo@siberwood.ru" TargetMode="External"/><Relationship Id="rId5" Type="http://schemas.openxmlformats.org/officeDocument/2006/relationships/hyperlink" Target="http://www.siberwood.ru/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344"/>
          <a:stretch/>
        </p:blipFill>
        <p:spPr>
          <a:xfrm>
            <a:off x="0" y="0"/>
            <a:ext cx="9144000" cy="3867150"/>
          </a:xfrm>
          <a:prstGeom prst="rect">
            <a:avLst/>
          </a:prstGeom>
        </p:spPr>
      </p:pic>
      <p:sp>
        <p:nvSpPr>
          <p:cNvPr id="98306" name="AutoShape 2" descr="http://upload.wikimedia.org/wikipedia/de/e/e9/Lenzing_logo.svg"/>
          <p:cNvSpPr>
            <a:spLocks noChangeAspect="1" noChangeArrowheads="1"/>
          </p:cNvSpPr>
          <p:nvPr/>
        </p:nvSpPr>
        <p:spPr bwMode="auto">
          <a:xfrm>
            <a:off x="1259681" y="-108344"/>
            <a:ext cx="228600" cy="228601"/>
          </a:xfrm>
          <a:prstGeom prst="rect">
            <a:avLst/>
          </a:prstGeom>
          <a:noFill/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endParaRPr lang="cs-CZ" sz="1000"/>
          </a:p>
        </p:txBody>
      </p:sp>
      <p:sp>
        <p:nvSpPr>
          <p:cNvPr id="3" name="TextovéPole 2"/>
          <p:cNvSpPr txBox="1"/>
          <p:nvPr/>
        </p:nvSpPr>
        <p:spPr>
          <a:xfrm>
            <a:off x="0" y="1287848"/>
            <a:ext cx="9144000" cy="224675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marL="335718"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Строительство лесохимического комплекса </a:t>
            </a:r>
          </a:p>
          <a:p>
            <a:pPr marL="335718"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Красноярском крае, Сибирский ФО </a:t>
            </a:r>
          </a:p>
          <a:p>
            <a:pPr marL="335718"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Российская Федерация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marL="335718" algn="ctr"/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9761" y="3996297"/>
            <a:ext cx="8744477" cy="1015638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pPr marL="335718" algn="ctr"/>
            <a:r>
              <a:rPr lang="ru-RU" sz="2400" b="1" dirty="0">
                <a:solidFill>
                  <a:schemeClr val="accent6"/>
                </a:solidFill>
              </a:rPr>
              <a:t>Резюме проекта</a:t>
            </a:r>
          </a:p>
          <a:p>
            <a:pPr marL="335718" algn="ctr"/>
            <a:endParaRPr lang="ru-RU" sz="2000" b="1" dirty="0">
              <a:solidFill>
                <a:schemeClr val="accent6"/>
              </a:solidFill>
            </a:endParaRPr>
          </a:p>
          <a:p>
            <a:pPr marL="335718" algn="ctr"/>
            <a:r>
              <a:rPr lang="ru-RU" sz="1600" b="1" dirty="0" smtClean="0">
                <a:solidFill>
                  <a:schemeClr val="accent6"/>
                </a:solidFill>
              </a:rPr>
              <a:t>Декабрь</a:t>
            </a:r>
            <a:r>
              <a:rPr lang="en-US" sz="1600" b="1" dirty="0" smtClean="0">
                <a:solidFill>
                  <a:schemeClr val="accent6"/>
                </a:solidFill>
              </a:rPr>
              <a:t> </a:t>
            </a:r>
            <a:r>
              <a:rPr lang="ru-RU" sz="1600" b="1" dirty="0" smtClean="0">
                <a:solidFill>
                  <a:schemeClr val="accent6"/>
                </a:solidFill>
              </a:rPr>
              <a:t> </a:t>
            </a:r>
            <a:r>
              <a:rPr lang="ru-RU" sz="1600" b="1" dirty="0">
                <a:solidFill>
                  <a:schemeClr val="accent6"/>
                </a:solidFill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xmlns="" val="46862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15"/>
          <p:cNvSpPr>
            <a:spLocks noGrp="1"/>
          </p:cNvSpPr>
          <p:nvPr>
            <p:ph type="subTitle" idx="1"/>
          </p:nvPr>
        </p:nvSpPr>
        <p:spPr>
          <a:xfrm>
            <a:off x="2636874" y="785663"/>
            <a:ext cx="6413438" cy="4126580"/>
          </a:xfrm>
        </p:spPr>
        <p:txBody>
          <a:bodyPr>
            <a:noAutofit/>
          </a:bodyPr>
          <a:lstStyle/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b="1" dirty="0"/>
              <a:t>Наименование инвестиционного проекта: </a:t>
            </a:r>
            <a:r>
              <a:rPr lang="ru-RU" sz="1200" dirty="0"/>
              <a:t>«Строительство лесохимического комплекса в Енисейском районе Красноярского края»</a:t>
            </a:r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003618"/>
                </a:solidFill>
              </a:rPr>
              <a:t>Месторасположение: </a:t>
            </a:r>
            <a:r>
              <a:rPr lang="ru-RU" sz="1200" dirty="0">
                <a:solidFill>
                  <a:prstClr val="black"/>
                </a:solidFill>
              </a:rPr>
              <a:t>Сибирский ФО, Красноярский край, Енисейский район, </a:t>
            </a:r>
            <a:r>
              <a:rPr lang="ru-RU" sz="1200" dirty="0" err="1">
                <a:solidFill>
                  <a:prstClr val="black"/>
                </a:solidFill>
              </a:rPr>
              <a:t>с.Абалаково</a:t>
            </a:r>
            <a:endParaRPr lang="ru-RU" sz="1200" dirty="0">
              <a:solidFill>
                <a:prstClr val="black"/>
              </a:solidFill>
            </a:endParaRPr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b="1" dirty="0"/>
              <a:t>Общий объем инвестиций:  </a:t>
            </a:r>
            <a:r>
              <a:rPr lang="ru-RU" sz="1200" dirty="0"/>
              <a:t>2,9 млрд. долларов</a:t>
            </a:r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  <a:buFont typeface="Wingdings" panose="05000000000000000000" pitchFamily="2" charset="2"/>
              <a:buChar char="q"/>
            </a:pPr>
            <a:r>
              <a:rPr lang="ru-RU" sz="1200" b="1" dirty="0"/>
              <a:t>Структура финансирования: </a:t>
            </a:r>
            <a:r>
              <a:rPr lang="ru-RU" sz="1200" dirty="0"/>
              <a:t>30% - частные средства инвесторов, 70% -кредитные средства банков Азии, ЕС и России</a:t>
            </a:r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r>
              <a:rPr lang="ru-RU" sz="1200" b="1" dirty="0"/>
              <a:t>Ввод в эксплуатацию:</a:t>
            </a:r>
            <a:r>
              <a:rPr lang="ru-RU" sz="1200" dirty="0"/>
              <a:t> </a:t>
            </a:r>
            <a:r>
              <a:rPr lang="en-US" sz="1200" dirty="0"/>
              <a:t>2</a:t>
            </a:r>
            <a:r>
              <a:rPr lang="ru-RU" sz="1200" dirty="0"/>
              <a:t> кв. 2021</a:t>
            </a:r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r>
              <a:rPr lang="ru-RU" sz="1200" b="1" dirty="0"/>
              <a:t>Выход на проектную мощность: </a:t>
            </a:r>
            <a:r>
              <a:rPr lang="ru-RU" sz="1200" dirty="0"/>
              <a:t>1 кв.2022</a:t>
            </a:r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r>
              <a:rPr lang="ru-RU" sz="1200" b="1" dirty="0"/>
              <a:t>Потребность в сырье: </a:t>
            </a:r>
            <a:r>
              <a:rPr lang="en-US" sz="1200" b="1" dirty="0"/>
              <a:t> </a:t>
            </a:r>
            <a:r>
              <a:rPr lang="ru-RU" sz="1200" dirty="0"/>
              <a:t>более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ru-RU" sz="1200" dirty="0"/>
              <a:t>6.</a:t>
            </a:r>
            <a:r>
              <a:rPr lang="en-US" sz="1200" dirty="0"/>
              <a:t>0</a:t>
            </a:r>
            <a:r>
              <a:rPr lang="ru-RU" sz="1200" dirty="0"/>
              <a:t> млн. м</a:t>
            </a:r>
            <a:r>
              <a:rPr lang="ru-RU" sz="1200" baseline="30000" dirty="0"/>
              <a:t>3</a:t>
            </a:r>
            <a:r>
              <a:rPr lang="ru-RU" sz="1200" dirty="0"/>
              <a:t> низкосортной древесины и древесных отходов</a:t>
            </a:r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r>
              <a:rPr lang="ru-RU" sz="1200" b="1" dirty="0"/>
              <a:t>Продукция:</a:t>
            </a:r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3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r>
              <a:rPr lang="ru-RU" sz="1200" b="1" dirty="0"/>
              <a:t>Рынки сбыта: </a:t>
            </a:r>
            <a:r>
              <a:rPr lang="ru-RU" sz="1200" dirty="0"/>
              <a:t>РФ, ЕС, Китай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</a:pPr>
            <a:endParaRPr lang="ru-RU" sz="1200" dirty="0"/>
          </a:p>
          <a:p>
            <a:pPr marL="133330" indent="-13333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§"/>
            </a:pPr>
            <a:endParaRPr lang="ru-RU" sz="1200" dirty="0"/>
          </a:p>
          <a:p>
            <a:pPr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</a:pPr>
            <a:endParaRPr lang="ru-RU" sz="1300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08241" y="4869656"/>
            <a:ext cx="235759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</a:t>
            </a:r>
            <a:r>
              <a:rPr lang="ru-RU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Резюме проекта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sp>
        <p:nvSpPr>
          <p:cNvPr id="45" name="Obdélník 44"/>
          <p:cNvSpPr/>
          <p:nvPr/>
        </p:nvSpPr>
        <p:spPr>
          <a:xfrm>
            <a:off x="1" y="694483"/>
            <a:ext cx="2448768" cy="44490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5"/>
          <p:cNvSpPr txBox="1"/>
          <p:nvPr/>
        </p:nvSpPr>
        <p:spPr>
          <a:xfrm>
            <a:off x="1" y="785662"/>
            <a:ext cx="2448768" cy="3993393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85725">
              <a:spcBef>
                <a:spcPts val="300"/>
              </a:spcBef>
              <a:spcAft>
                <a:spcPts val="300"/>
              </a:spcAft>
            </a:pPr>
            <a:r>
              <a:rPr lang="ru-RU" sz="1200" b="1" dirty="0">
                <a:ea typeface="Lato Black" pitchFamily="34" charset="0"/>
                <a:cs typeface="Lato Black" pitchFamily="34" charset="0"/>
              </a:rPr>
              <a:t>Цели проекта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Стратегической целью Проекта является создание крупнейшего в России производителя целлюлозы</a:t>
            </a:r>
            <a:r>
              <a:rPr lang="en-US" sz="1200" dirty="0">
                <a:ea typeface="Lato Black" pitchFamily="34" charset="0"/>
                <a:cs typeface="Lato Black" pitchFamily="34" charset="0"/>
              </a:rPr>
              <a:t> </a:t>
            </a:r>
            <a:r>
              <a:rPr lang="ru-RU" sz="1200" dirty="0">
                <a:ea typeface="Lato Black" pitchFamily="34" charset="0"/>
                <a:cs typeface="Lato Black" pitchFamily="34" charset="0"/>
              </a:rPr>
              <a:t>с глобальными устойчивыми конкурентными преимуществами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Увеличение выпуска продукции с высокой добавленной стоимостью и рост доли лесобумажной продукции в Российской Федерации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Создание современного </a:t>
            </a:r>
            <a:r>
              <a:rPr lang="ru-RU" sz="1200" dirty="0" err="1"/>
              <a:t>экспортоориентированного</a:t>
            </a:r>
            <a:r>
              <a:rPr lang="ru-RU" sz="1200" dirty="0"/>
              <a:t> экологически безопасного  производства по глубокой и комплексной переработке древесного сырья</a:t>
            </a:r>
            <a:endParaRPr lang="ru-RU" sz="1200" b="1" dirty="0">
              <a:solidFill>
                <a:prstClr val="black"/>
              </a:solidFill>
            </a:endParaRPr>
          </a:p>
        </p:txBody>
      </p:sp>
      <p:graphicFrame>
        <p:nvGraphicFramePr>
          <p:cNvPr id="13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6992266"/>
              </p:ext>
            </p:extLst>
          </p:nvPr>
        </p:nvGraphicFramePr>
        <p:xfrm>
          <a:off x="3593574" y="3124200"/>
          <a:ext cx="4593871" cy="154876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378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46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5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Продукция</a:t>
                      </a:r>
                      <a:r>
                        <a:rPr lang="ru-RU" sz="1200" baseline="0" dirty="0">
                          <a:solidFill>
                            <a:schemeClr val="bg1"/>
                          </a:solidFill>
                        </a:rPr>
                        <a:t> завода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Ед. измерения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00602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Значение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006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Хвойная крафт-целлюлоза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(NBS</a:t>
                      </a:r>
                      <a:r>
                        <a:rPr lang="en-GB" sz="1100" baseline="0" dirty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Вст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600 000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Вискозная целлюлоза 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(DWP)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Вст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330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 000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100" b="1" baseline="0" dirty="0">
                          <a:solidFill>
                            <a:schemeClr val="tx1"/>
                          </a:solidFill>
                        </a:rPr>
                        <a:t>МОЩНОСТЬ ПО ЦЕЛЛЮЛОЗЕ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Вст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930 000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Электроэнергия на ОРЭМ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М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Втч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&gt; 700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0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00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Талловое масло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тн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40 000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7288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15"/>
          <p:cNvSpPr>
            <a:spLocks noGrp="1"/>
          </p:cNvSpPr>
          <p:nvPr>
            <p:ph type="subTitle" idx="1"/>
          </p:nvPr>
        </p:nvSpPr>
        <p:spPr>
          <a:xfrm>
            <a:off x="2636873" y="785663"/>
            <a:ext cx="6836735" cy="4126580"/>
          </a:xfrm>
        </p:spPr>
        <p:txBody>
          <a:bodyPr>
            <a:no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300" dirty="0"/>
          </a:p>
          <a:p>
            <a:pPr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</a:pPr>
            <a:endParaRPr lang="ru-RU" sz="1200" dirty="0"/>
          </a:p>
          <a:p>
            <a:pPr marL="133330" indent="-13333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§"/>
            </a:pPr>
            <a:endParaRPr lang="ru-RU" sz="1200" dirty="0"/>
          </a:p>
          <a:p>
            <a:pPr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</a:pPr>
            <a:endParaRPr lang="ru-RU" sz="1300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08241" y="4869656"/>
            <a:ext cx="235759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2. Генплан площадки (1/2)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sp>
        <p:nvSpPr>
          <p:cNvPr id="45" name="Obdélník 44"/>
          <p:cNvSpPr/>
          <p:nvPr/>
        </p:nvSpPr>
        <p:spPr>
          <a:xfrm>
            <a:off x="1" y="694483"/>
            <a:ext cx="2448768" cy="44490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5"/>
          <p:cNvSpPr txBox="1"/>
          <p:nvPr/>
        </p:nvSpPr>
        <p:spPr>
          <a:xfrm>
            <a:off x="1" y="761807"/>
            <a:ext cx="2448768" cy="4301169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85725">
              <a:spcBef>
                <a:spcPts val="600"/>
              </a:spcBef>
              <a:spcAft>
                <a:spcPts val="300"/>
              </a:spcAft>
            </a:pPr>
            <a:r>
              <a:rPr lang="ru-RU" sz="1200" b="1" dirty="0">
                <a:ea typeface="Lato Black" pitchFamily="34" charset="0"/>
                <a:cs typeface="Lato Black" pitchFamily="34" charset="0"/>
              </a:rPr>
              <a:t>Характеристика территории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Красноярский край – это ведущий регион РФ в области лесного хозяйства</a:t>
            </a:r>
            <a:endParaRPr lang="en-US" sz="1200" dirty="0">
              <a:ea typeface="Lato Black" pitchFamily="34" charset="0"/>
              <a:cs typeface="Lato Black" pitchFamily="34" charset="0"/>
            </a:endParaRP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Крупнейший растущий лесной фонд в России – 11,7 млрд.м</a:t>
            </a:r>
            <a:r>
              <a:rPr lang="ru-RU" sz="1200" baseline="30000" dirty="0">
                <a:ea typeface="Lato Black" pitchFamily="34" charset="0"/>
                <a:cs typeface="Lato Black" pitchFamily="34" charset="0"/>
              </a:rPr>
              <a:t>3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Крупнейшая расчетная лесосека в РФ – 82,3 млн.м</a:t>
            </a:r>
            <a:r>
              <a:rPr lang="ru-RU" sz="1200" baseline="30000" dirty="0">
                <a:ea typeface="Lato Black" pitchFamily="34" charset="0"/>
                <a:cs typeface="Lato Black" pitchFamily="34" charset="0"/>
              </a:rPr>
              <a:t>3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Второй по величине результат по лесозаготовкам в 2017 г. – 23,1 млн.м</a:t>
            </a:r>
            <a:r>
              <a:rPr lang="ru-RU" sz="1200" baseline="30000" dirty="0">
                <a:ea typeface="Lato Black" pitchFamily="34" charset="0"/>
                <a:cs typeface="Lato Black" pitchFamily="34" charset="0"/>
              </a:rPr>
              <a:t>3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Все крупные  изготовители лесозаготовительного оборудования представлены в регионе – </a:t>
            </a:r>
            <a:r>
              <a:rPr lang="en-US" sz="1200" dirty="0">
                <a:ea typeface="Lato Black" pitchFamily="34" charset="0"/>
                <a:cs typeface="Lato Black" pitchFamily="34" charset="0"/>
              </a:rPr>
              <a:t>PONSSE, JOHN DEERE, KOMAT’SU</a:t>
            </a:r>
            <a:endParaRPr lang="ru-RU" sz="1200" dirty="0">
              <a:ea typeface="Lato Black" pitchFamily="34" charset="0"/>
              <a:cs typeface="Lato Black" pitchFamily="34" charset="0"/>
            </a:endParaRP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Приобретен земельный участок на 225 гектар для строительства завода</a:t>
            </a:r>
            <a:endParaRPr lang="en-US" sz="1200" dirty="0">
              <a:ea typeface="Lato Black" pitchFamily="34" charset="0"/>
              <a:cs typeface="Lato Black" pitchFamily="34" charset="0"/>
            </a:endParaRP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Разработан Генплан</a:t>
            </a:r>
            <a:endParaRPr lang="en-US" sz="1200" b="1" dirty="0">
              <a:ea typeface="Lato Black" pitchFamily="34" charset="0"/>
              <a:cs typeface="Lato Black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6637" y="1026029"/>
            <a:ext cx="4334526" cy="402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одзаголовок 15"/>
          <p:cNvSpPr txBox="1">
            <a:spLocks/>
          </p:cNvSpPr>
          <p:nvPr/>
        </p:nvSpPr>
        <p:spPr>
          <a:xfrm>
            <a:off x="7005121" y="969881"/>
            <a:ext cx="2138879" cy="4137212"/>
          </a:xfrm>
          <a:prstGeom prst="rect">
            <a:avLst/>
          </a:prstGeom>
        </p:spPr>
        <p:txBody>
          <a:bodyPr vert="horz" lIns="91430" tIns="45715" rIns="91430" bIns="45715" rtlCol="0">
            <a:noAutofit/>
          </a:bodyPr>
          <a:lstStyle>
            <a:lvl1pPr marL="0" indent="0" algn="ctr" defTabSz="685722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61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22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83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44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05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66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27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888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Открытые склады балансов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 err="1">
                <a:cs typeface="Times New Roman" panose="02020603050405020304" pitchFamily="18" charset="0"/>
              </a:rPr>
              <a:t>Окорочно-рубительное</a:t>
            </a:r>
            <a:r>
              <a:rPr lang="ru-RU" sz="1200" dirty="0">
                <a:cs typeface="Times New Roman" panose="02020603050405020304" pitchFamily="18" charset="0"/>
              </a:rPr>
              <a:t> производство щепы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Сортирование щепы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Варочно-отбельное производство целлюлозы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Сушка целлюлозы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Склад целлюлозы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Выпарная станция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 err="1">
                <a:cs typeface="Times New Roman" panose="02020603050405020304" pitchFamily="18" charset="0"/>
              </a:rPr>
              <a:t>Каустизация</a:t>
            </a:r>
            <a:r>
              <a:rPr lang="ru-RU" sz="1200" dirty="0">
                <a:cs typeface="Times New Roman" panose="02020603050405020304" pitchFamily="18" charset="0"/>
              </a:rPr>
              <a:t> и регенерация извести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СРК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МТК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Турбинное отделение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 err="1">
                <a:cs typeface="Times New Roman" panose="02020603050405020304" pitchFamily="18" charset="0"/>
              </a:rPr>
              <a:t>Газификационная</a:t>
            </a:r>
            <a:r>
              <a:rPr lang="ru-RU" sz="1200" dirty="0">
                <a:cs typeface="Times New Roman" panose="02020603050405020304" pitchFamily="18" charset="0"/>
              </a:rPr>
              <a:t> установка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 err="1">
                <a:cs typeface="Times New Roman" panose="02020603050405020304" pitchFamily="18" charset="0"/>
              </a:rPr>
              <a:t>Химводоочистка</a:t>
            </a:r>
            <a:r>
              <a:rPr lang="ru-RU" sz="1200" dirty="0">
                <a:cs typeface="Times New Roman" panose="02020603050405020304" pitchFamily="18" charset="0"/>
              </a:rPr>
              <a:t>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Градирни и насосная станция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Очистные сооружения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200" dirty="0">
                <a:cs typeface="Times New Roman" panose="02020603050405020304" pitchFamily="18" charset="0"/>
              </a:rPr>
              <a:t>Химический остров</a:t>
            </a:r>
            <a:endParaRPr lang="ru-RU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48769" y="718252"/>
            <a:ext cx="66015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/>
              <a:t>Генплан с экспликацией</a:t>
            </a:r>
          </a:p>
        </p:txBody>
      </p:sp>
    </p:spTree>
    <p:extLst>
      <p:ext uri="{BB962C8B-B14F-4D97-AF65-F5344CB8AC3E}">
        <p14:creationId xmlns:p14="http://schemas.microsoft.com/office/powerpoint/2010/main" xmlns="" val="2349804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15"/>
          <p:cNvSpPr>
            <a:spLocks noGrp="1"/>
          </p:cNvSpPr>
          <p:nvPr>
            <p:ph type="subTitle" idx="1"/>
          </p:nvPr>
        </p:nvSpPr>
        <p:spPr>
          <a:xfrm>
            <a:off x="2636874" y="785663"/>
            <a:ext cx="6413438" cy="4126580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</a:pPr>
            <a:r>
              <a:rPr lang="ru-RU" sz="1200" b="1" dirty="0">
                <a:ea typeface="Lato Black" pitchFamily="34" charset="0"/>
                <a:cs typeface="Lato Black" pitchFamily="34" charset="0"/>
              </a:rPr>
              <a:t>План площадки</a:t>
            </a:r>
            <a:endParaRPr lang="en-US" sz="1200" b="1" dirty="0">
              <a:ea typeface="Lato Black" pitchFamily="34" charset="0"/>
              <a:cs typeface="Lato Black" pitchFamily="34" charset="0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1200" dirty="0"/>
          </a:p>
          <a:p>
            <a:pPr marL="171450" indent="-17145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q"/>
            </a:pPr>
            <a:endParaRPr lang="ru-RU" sz="300" dirty="0"/>
          </a:p>
          <a:p>
            <a:pPr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</a:pPr>
            <a:endParaRPr lang="ru-RU" sz="1200" dirty="0"/>
          </a:p>
          <a:p>
            <a:pPr marL="133330" indent="-133330"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Font typeface="Wingdings" panose="05000000000000000000" pitchFamily="2" charset="2"/>
              <a:buChar char="§"/>
            </a:pPr>
            <a:endParaRPr lang="ru-RU" sz="1200" dirty="0"/>
          </a:p>
          <a:p>
            <a:pPr algn="l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</a:pPr>
            <a:endParaRPr lang="ru-RU" sz="1300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08241" y="4869656"/>
            <a:ext cx="235759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2. Генплан площадки (2/2)</a:t>
            </a:r>
            <a:r>
              <a:rPr lang="en-US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sp>
        <p:nvSpPr>
          <p:cNvPr id="45" name="Obdélník 44"/>
          <p:cNvSpPr/>
          <p:nvPr/>
        </p:nvSpPr>
        <p:spPr>
          <a:xfrm>
            <a:off x="1" y="694483"/>
            <a:ext cx="2448768" cy="44490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5"/>
          <p:cNvSpPr txBox="1"/>
          <p:nvPr/>
        </p:nvSpPr>
        <p:spPr>
          <a:xfrm>
            <a:off x="1" y="692588"/>
            <a:ext cx="2448768" cy="4539696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180975" indent="-95250" algn="just"/>
            <a:r>
              <a:rPr lang="ru-RU" sz="1050" dirty="0">
                <a:ea typeface="Lato" panose="020B0604020202020204" charset="0"/>
                <a:cs typeface="Lato" panose="020B0604020202020204" charset="0"/>
              </a:rPr>
              <a:t>1. Лесная биржа</a:t>
            </a:r>
            <a:endParaRPr lang="en-US" sz="105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2. ДПЦ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3.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Склад коры</a:t>
            </a: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4.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Склады щепы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5.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Склад для привозной щепы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6.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Склад для привозной коры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7. 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Сортирование щепы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8. 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Линия волокна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9.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 Сушильные машины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10.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Склад готовой продукции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11.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Административный корпус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12.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МТК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13.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СРК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14.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Турбинное отделение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15.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 Водоподготовка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16.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Энергоснабжение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17.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Выпарная станция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18.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Градирни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19.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 Станция белого щелока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20.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 Производство химикатов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21.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Склады хранения химикатов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22.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Насосная станция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23.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Склад топлива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24.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Проходная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25. </a:t>
            </a:r>
            <a:r>
              <a:rPr lang="ru-RU" sz="1000" dirty="0" err="1">
                <a:ea typeface="Lato" panose="020B0604020202020204" charset="0"/>
                <a:cs typeface="Lato" panose="020B0604020202020204" charset="0"/>
              </a:rPr>
              <a:t>Газификационная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 установка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26.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Компрессорная станция</a:t>
            </a:r>
            <a:endParaRPr lang="en-US" sz="1000" dirty="0">
              <a:ea typeface="Lato" panose="020B0604020202020204" charset="0"/>
              <a:cs typeface="Lato" panose="020B0604020202020204" charset="0"/>
            </a:endParaRPr>
          </a:p>
          <a:p>
            <a:pPr marL="180975" indent="-95250" algn="just"/>
            <a:r>
              <a:rPr lang="en-US" sz="1000" dirty="0">
                <a:ea typeface="Lato" panose="020B0604020202020204" charset="0"/>
                <a:cs typeface="Lato" panose="020B0604020202020204" charset="0"/>
              </a:rPr>
              <a:t>27. </a:t>
            </a:r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Система очистки ливневых стоков</a:t>
            </a:r>
          </a:p>
          <a:p>
            <a:pPr marL="180975" indent="-95250" algn="just"/>
            <a:r>
              <a:rPr lang="ru-RU" sz="1000" dirty="0">
                <a:ea typeface="Lato" panose="020B0604020202020204" charset="0"/>
                <a:cs typeface="Lato" panose="020B0604020202020204" charset="0"/>
              </a:rPr>
              <a:t>28. Аварийный резервуар для стоков</a:t>
            </a:r>
            <a:endParaRPr lang="en-GB" sz="1000" dirty="0">
              <a:ea typeface="Lato" panose="020B0604020202020204" charset="0"/>
              <a:cs typeface="Lato" panose="020B060402020202020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359" y="1110023"/>
            <a:ext cx="4717086" cy="384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1338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15"/>
          <p:cNvSpPr>
            <a:spLocks noGrp="1"/>
          </p:cNvSpPr>
          <p:nvPr>
            <p:ph type="subTitle" idx="1"/>
          </p:nvPr>
        </p:nvSpPr>
        <p:spPr>
          <a:xfrm>
            <a:off x="2636874" y="1131003"/>
            <a:ext cx="6301378" cy="3866299"/>
          </a:xfrm>
        </p:spPr>
        <p:txBody>
          <a:bodyPr>
            <a:normAutofit fontScale="92500" lnSpcReduction="10000"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300" b="1" dirty="0"/>
              <a:t>Метод производства: </a:t>
            </a:r>
            <a:r>
              <a:rPr lang="ru-RU" sz="1300" dirty="0"/>
              <a:t>производство растворимой целлюлозы осуществляется непрерывным методом с последующей отбелкой по технологии </a:t>
            </a:r>
            <a:r>
              <a:rPr lang="en-US" sz="1300" dirty="0"/>
              <a:t>ECF lite </a:t>
            </a:r>
            <a:r>
              <a:rPr lang="ru-RU" sz="1300" dirty="0"/>
              <a:t>(без молекулярного хлора) или </a:t>
            </a:r>
            <a:r>
              <a:rPr lang="en-US" sz="1300" dirty="0"/>
              <a:t>TCF</a:t>
            </a:r>
            <a:r>
              <a:rPr lang="ru-RU" sz="1300" dirty="0"/>
              <a:t> (без использования хлора)</a:t>
            </a:r>
            <a:endParaRPr lang="ru-RU" sz="1300" b="1" dirty="0"/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ru-RU" sz="1300" b="1" dirty="0"/>
              <a:t>Качественные показатели</a:t>
            </a:r>
            <a:r>
              <a:rPr lang="ru-RU" sz="1300" dirty="0"/>
              <a:t>: представлены в таблице 1:</a:t>
            </a:r>
          </a:p>
          <a:p>
            <a:pPr algn="r">
              <a:spcBef>
                <a:spcPts val="0"/>
              </a:spcBef>
            </a:pPr>
            <a:r>
              <a:rPr lang="ru-RU" sz="900" dirty="0"/>
              <a:t>Таблица 1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endParaRPr lang="ru-RU" sz="1400" dirty="0"/>
          </a:p>
          <a:p>
            <a:pPr algn="l"/>
            <a:endParaRPr lang="ru-RU" sz="1400" dirty="0"/>
          </a:p>
          <a:p>
            <a:pPr marL="171450" indent="-171450" algn="l">
              <a:buFont typeface="Wingdings" panose="05000000000000000000" pitchFamily="2" charset="2"/>
              <a:buChar char="q"/>
            </a:pPr>
            <a:endParaRPr lang="ru-RU" sz="1400" dirty="0"/>
          </a:p>
          <a:p>
            <a:pPr marL="171450" indent="-171450" algn="l">
              <a:buFont typeface="Wingdings" panose="05000000000000000000" pitchFamily="2" charset="2"/>
              <a:buChar char="q"/>
            </a:pPr>
            <a:endParaRPr lang="ru-RU" sz="1400" dirty="0"/>
          </a:p>
          <a:p>
            <a:pPr marL="171450" indent="-171450" algn="l">
              <a:buFont typeface="Wingdings" panose="05000000000000000000" pitchFamily="2" charset="2"/>
              <a:buChar char="q"/>
            </a:pPr>
            <a:endParaRPr lang="ru-RU" sz="1400" dirty="0"/>
          </a:p>
          <a:p>
            <a:pPr marL="171450" indent="-171450" algn="l">
              <a:buFont typeface="Wingdings" panose="05000000000000000000" pitchFamily="2" charset="2"/>
              <a:buChar char="q"/>
            </a:pPr>
            <a:endParaRPr lang="ru-RU" sz="1400" dirty="0"/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300" b="1" dirty="0"/>
              <a:t>Упаковка: </a:t>
            </a:r>
            <a:r>
              <a:rPr lang="ru-RU" sz="1300" dirty="0"/>
              <a:t>в кипы, вес кипы 250 кг, размеры упакованной кипы - 667</a:t>
            </a:r>
            <a:r>
              <a:rPr lang="en-US" sz="1300" dirty="0"/>
              <a:t>x</a:t>
            </a:r>
            <a:r>
              <a:rPr lang="ru-RU" sz="1300" dirty="0"/>
              <a:t>920</a:t>
            </a:r>
            <a:r>
              <a:rPr lang="en-US" sz="1300" dirty="0"/>
              <a:t>x</a:t>
            </a:r>
            <a:r>
              <a:rPr lang="ru-RU" sz="1300" dirty="0"/>
              <a:t>450 мм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300" b="1" dirty="0"/>
              <a:t>Транспортировка</a:t>
            </a:r>
            <a:r>
              <a:rPr lang="ru-RU" sz="1300" dirty="0"/>
              <a:t>: железнодорожным и автомобильным транспортом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300" b="1" dirty="0"/>
              <a:t>Применение</a:t>
            </a:r>
            <a:r>
              <a:rPr lang="ru-RU" sz="1300" dirty="0"/>
              <a:t>: беленая крафт-целлюлоза используется при производстве высококачественной бумаги для печати, письма и рисования; этикеточной бумаги; пергамина; бумаги-основы санитарно-гигиенического назначения; полиграфических бумаг и картонов</a:t>
            </a:r>
            <a:endParaRPr lang="ru-RU" sz="1400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08241" y="4869656"/>
            <a:ext cx="235759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3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Продукция (1/2)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sp>
        <p:nvSpPr>
          <p:cNvPr id="45" name="Obdélník 44"/>
          <p:cNvSpPr/>
          <p:nvPr/>
        </p:nvSpPr>
        <p:spPr>
          <a:xfrm>
            <a:off x="1" y="694483"/>
            <a:ext cx="2448768" cy="44490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marL="257175" indent="-1714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61043359"/>
              </p:ext>
            </p:extLst>
          </p:nvPr>
        </p:nvGraphicFramePr>
        <p:xfrm>
          <a:off x="2787612" y="2021938"/>
          <a:ext cx="6150640" cy="1349502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0470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38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9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8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Показатель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Единицы</a:t>
                      </a: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измерения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DWP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Белизна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% ISO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Calibri"/>
                        </a:rPr>
                        <a:t>Вязкость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мл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/</a:t>
                      </a:r>
                      <a:r>
                        <a:rPr lang="en-US" sz="1100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кг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Длина волокна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1.85-2.35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Просвет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мг/м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0.150-0.180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Calibri"/>
                          <a:ea typeface="Calibri"/>
                          <a:cs typeface="Calibri"/>
                        </a:rPr>
                        <a:t>Зольность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менее 0.4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TextovéPole 5"/>
          <p:cNvSpPr txBox="1"/>
          <p:nvPr/>
        </p:nvSpPr>
        <p:spPr>
          <a:xfrm>
            <a:off x="1" y="798430"/>
            <a:ext cx="2448768" cy="3413747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257175" indent="-1714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Сырье для производства хвойной крафт-целлюлозы (</a:t>
            </a:r>
            <a:r>
              <a:rPr lang="en-US" sz="1200" dirty="0"/>
              <a:t>NBSK</a:t>
            </a:r>
            <a:r>
              <a:rPr lang="ru-RU" sz="1200" dirty="0"/>
              <a:t>) - смесь сосны, ели и пихты</a:t>
            </a:r>
          </a:p>
          <a:p>
            <a:pPr marL="257175" lvl="0" indent="-1714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Линия волокна для производства беленой крафт-целлюлозы включает в себя пропарку щепы, пропитку щепы щелоком в пропиточной колонне; варку (Каппа на выходе 30), кислородно-щелочную отбелку (КЩО) в две ступени и отбелку по схеме: D0-Eo-D-D</a:t>
            </a:r>
          </a:p>
          <a:p>
            <a:pPr marL="257175" indent="-1714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Расчетная производительность линии </a:t>
            </a:r>
            <a:r>
              <a:rPr lang="ru-RU" sz="1200" b="1" dirty="0"/>
              <a:t>1910 </a:t>
            </a:r>
            <a:r>
              <a:rPr lang="ru-RU" sz="1200" b="1" dirty="0" err="1"/>
              <a:t>а.с</a:t>
            </a:r>
            <a:r>
              <a:rPr lang="ru-RU" sz="1200" b="1" dirty="0"/>
              <a:t>. тонн </a:t>
            </a:r>
            <a:r>
              <a:rPr lang="ru-RU" sz="1200" dirty="0"/>
              <a:t>целлюлозы в сутки</a:t>
            </a:r>
          </a:p>
        </p:txBody>
      </p:sp>
      <p:sp>
        <p:nvSpPr>
          <p:cNvPr id="11" name="Подзаголовок 15"/>
          <p:cNvSpPr txBox="1">
            <a:spLocks/>
          </p:cNvSpPr>
          <p:nvPr/>
        </p:nvSpPr>
        <p:spPr>
          <a:xfrm>
            <a:off x="2448769" y="807915"/>
            <a:ext cx="6695231" cy="235064"/>
          </a:xfrm>
          <a:prstGeom prst="rect">
            <a:avLst/>
          </a:prstGeom>
        </p:spPr>
        <p:txBody>
          <a:bodyPr vert="horz" lIns="91430" tIns="45715" rIns="91430" bIns="45715" rtlCol="0">
            <a:noAutofit/>
          </a:bodyPr>
          <a:lstStyle>
            <a:lvl1pPr marL="0" indent="0" algn="ctr" defTabSz="685722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61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22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83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44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05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66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27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888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r>
              <a:rPr lang="ru-RU" sz="1200" b="1" dirty="0"/>
              <a:t>Беленная крафт-целлюлоза (</a:t>
            </a:r>
            <a:r>
              <a:rPr lang="en-US" sz="1200" b="1" dirty="0"/>
              <a:t>NBSK)</a:t>
            </a:r>
            <a:endParaRPr lang="ru-RU" sz="1200" b="1" dirty="0"/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endParaRPr lang="ru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9392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15"/>
          <p:cNvSpPr>
            <a:spLocks noGrp="1"/>
          </p:cNvSpPr>
          <p:nvPr>
            <p:ph type="subTitle" idx="1"/>
          </p:nvPr>
        </p:nvSpPr>
        <p:spPr>
          <a:xfrm>
            <a:off x="2636874" y="1136581"/>
            <a:ext cx="6301378" cy="3886149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ru-RU" sz="1200" b="1" dirty="0"/>
              <a:t>Метод производства: </a:t>
            </a:r>
            <a:r>
              <a:rPr lang="ru-RU" sz="1200" dirty="0"/>
              <a:t>производство растворимой целлюлозы будет осуществляться непрерывным методом с последующей отбелкой по технологии </a:t>
            </a:r>
            <a:r>
              <a:rPr lang="en-US" sz="1200" dirty="0"/>
              <a:t>ECF lite</a:t>
            </a:r>
            <a:r>
              <a:rPr lang="ru-RU" sz="1200" dirty="0"/>
              <a:t> (без молекулярного хлора) или </a:t>
            </a:r>
            <a:r>
              <a:rPr lang="en-US" sz="1200" dirty="0"/>
              <a:t>TCF</a:t>
            </a:r>
            <a:r>
              <a:rPr lang="ru-RU" sz="1200" dirty="0"/>
              <a:t> (без использования хлора)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ru-RU" sz="1200" b="1" dirty="0"/>
              <a:t>Качественные показатели</a:t>
            </a:r>
            <a:r>
              <a:rPr lang="ru-RU" sz="1200" dirty="0"/>
              <a:t>: аналогичны хлопку и подтверждены проведенными лабораторными исследованиями, представлены в таблице 2</a:t>
            </a:r>
            <a:r>
              <a:rPr lang="ru-RU" sz="1400" dirty="0"/>
              <a:t>:</a:t>
            </a:r>
          </a:p>
          <a:p>
            <a:pPr algn="r">
              <a:spcBef>
                <a:spcPts val="0"/>
              </a:spcBef>
            </a:pPr>
            <a:r>
              <a:rPr lang="ru-RU" sz="900" dirty="0"/>
              <a:t>Таблица 2</a:t>
            </a:r>
          </a:p>
          <a:p>
            <a:pPr algn="l"/>
            <a:endParaRPr lang="ru-RU" sz="1400" dirty="0"/>
          </a:p>
          <a:p>
            <a:pPr algn="l"/>
            <a:endParaRPr lang="ru-RU" sz="1400" dirty="0"/>
          </a:p>
          <a:p>
            <a:pPr algn="l"/>
            <a:endParaRPr lang="ru-RU" sz="1400" dirty="0"/>
          </a:p>
          <a:p>
            <a:pPr algn="l"/>
            <a:endParaRPr lang="ru-RU" sz="1400" dirty="0"/>
          </a:p>
          <a:p>
            <a:pPr algn="l"/>
            <a:endParaRPr lang="ru-RU" sz="200" dirty="0"/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ru-RU" sz="1200" b="1" dirty="0"/>
              <a:t>Упаковка: </a:t>
            </a:r>
            <a:r>
              <a:rPr lang="ru-RU" sz="1200" dirty="0"/>
              <a:t>в кипы, вес кипы 250 кг, размеры упакованной кипы - 667</a:t>
            </a:r>
            <a:r>
              <a:rPr lang="en-US" sz="1200" dirty="0"/>
              <a:t>x</a:t>
            </a:r>
            <a:r>
              <a:rPr lang="ru-RU" sz="1200" dirty="0"/>
              <a:t>920</a:t>
            </a:r>
            <a:r>
              <a:rPr lang="en-US" sz="1200" dirty="0"/>
              <a:t>x</a:t>
            </a:r>
            <a:r>
              <a:rPr lang="ru-RU" sz="1200" dirty="0"/>
              <a:t>450 мм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ru-RU" sz="1200" b="1" dirty="0"/>
              <a:t>Транспортировка</a:t>
            </a:r>
            <a:r>
              <a:rPr lang="ru-RU" sz="1200" dirty="0"/>
              <a:t>: железнодорожным и автомобильным транспортом</a:t>
            </a:r>
          </a:p>
          <a:p>
            <a:pPr marL="171450" lvl="0" indent="-171450" algn="l">
              <a:buFont typeface="Wingdings" panose="05000000000000000000" pitchFamily="2" charset="2"/>
              <a:buChar char="q"/>
            </a:pPr>
            <a:r>
              <a:rPr lang="ru-RU" sz="1200" b="1" dirty="0"/>
              <a:t>Применение растворимой целлюлозы: </a:t>
            </a:r>
            <a:r>
              <a:rPr lang="ru-RU" sz="1200" dirty="0"/>
              <a:t>для получения вискозного волокна; целлофана; ацетаты целлюлозы; нитраты целлюлозы; специфических видов бумаги</a:t>
            </a:r>
          </a:p>
          <a:p>
            <a:pPr marL="171450" lvl="0" indent="-171450" algn="l">
              <a:buFont typeface="Wingdings" panose="05000000000000000000" pitchFamily="2" charset="2"/>
              <a:buChar char="q"/>
            </a:pPr>
            <a:r>
              <a:rPr lang="ru-RU" sz="1200" b="1" dirty="0"/>
              <a:t>Применение целлюлозы для нитрования</a:t>
            </a:r>
            <a:r>
              <a:rPr lang="ru-RU" sz="1200" dirty="0"/>
              <a:t>: бездымные пороха, ракетное топливо и др.</a:t>
            </a:r>
            <a:endParaRPr lang="ru-RU" sz="1400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08241" y="4869656"/>
            <a:ext cx="235759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3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Продукции (2/2)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sp>
        <p:nvSpPr>
          <p:cNvPr id="45" name="Obdélník 44"/>
          <p:cNvSpPr/>
          <p:nvPr/>
        </p:nvSpPr>
        <p:spPr>
          <a:xfrm>
            <a:off x="1" y="694483"/>
            <a:ext cx="2448768" cy="44490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sp>
        <p:nvSpPr>
          <p:cNvPr id="62" name="TextovéPole 5"/>
          <p:cNvSpPr txBox="1"/>
          <p:nvPr/>
        </p:nvSpPr>
        <p:spPr>
          <a:xfrm>
            <a:off x="1" y="696702"/>
            <a:ext cx="2448768" cy="4470446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257175" indent="-1714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Сырье для производства – береза, малоценный вид древесины, привлекательный по стоимости</a:t>
            </a:r>
            <a:endParaRPr lang="ru-RU" sz="1200" b="1" dirty="0">
              <a:solidFill>
                <a:prstClr val="black"/>
              </a:solidFill>
            </a:endParaRPr>
          </a:p>
          <a:p>
            <a:pPr marL="257175" indent="-1714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Преимущества древесной целлюлозы - стабильность процесса производства за счет непрерывной технологии производства, доступности сырья, отсутствия сырьевой зависимости от иностранных поставщиков и </a:t>
            </a:r>
            <a:r>
              <a:rPr lang="ru-RU" sz="1200" dirty="0" err="1"/>
              <a:t>внешнеэконо-мических</a:t>
            </a:r>
            <a:r>
              <a:rPr lang="ru-RU" sz="1200" dirty="0"/>
              <a:t> отношений</a:t>
            </a:r>
          </a:p>
          <a:p>
            <a:pPr marL="257175" indent="-1714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Линия волокна для производства включает в себя промывку и сортирование небеленой массы, двухступенчатую кислородную </a:t>
            </a:r>
            <a:r>
              <a:rPr lang="ru-RU" sz="1200" dirty="0" err="1"/>
              <a:t>делигнификацию</a:t>
            </a:r>
            <a:r>
              <a:rPr lang="ru-RU" sz="1200" dirty="0"/>
              <a:t>, отбелку с применением озона О</a:t>
            </a:r>
            <a:r>
              <a:rPr lang="ru-RU" sz="1200" baseline="-25000" dirty="0"/>
              <a:t>3</a:t>
            </a:r>
            <a:r>
              <a:rPr lang="ru-RU" sz="1200" dirty="0"/>
              <a:t> </a:t>
            </a:r>
            <a:endParaRPr lang="en-US" sz="1200" dirty="0"/>
          </a:p>
          <a:p>
            <a:pPr marL="257175" indent="-1714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Расчетная производительность линии </a:t>
            </a:r>
            <a:r>
              <a:rPr lang="ru-RU" sz="1200" b="1" dirty="0"/>
              <a:t>1110 </a:t>
            </a:r>
            <a:r>
              <a:rPr lang="ru-RU" sz="1200" b="1" dirty="0" err="1"/>
              <a:t>в.с</a:t>
            </a:r>
            <a:r>
              <a:rPr lang="ru-RU" sz="1200" b="1" dirty="0"/>
              <a:t>. тонн</a:t>
            </a:r>
            <a:r>
              <a:rPr lang="ru-RU" sz="1200" dirty="0"/>
              <a:t> целлюлозы в сутки</a:t>
            </a:r>
          </a:p>
        </p:txBody>
      </p:sp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48211687"/>
              </p:ext>
            </p:extLst>
          </p:nvPr>
        </p:nvGraphicFramePr>
        <p:xfrm>
          <a:off x="2860667" y="2255607"/>
          <a:ext cx="6077585" cy="1204341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5984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7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Единицы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Растворимая целлюлоза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ООО «Сибирский Лес» (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DWP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Хлопок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Белизна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ISO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≥ 90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85-88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Вязкость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мл/г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00-</a:t>
                      </a:r>
                      <a:r>
                        <a:rPr lang="en-US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100-850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Альфа-целлюлоза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≥ 9</a:t>
                      </a: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≥ 96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Зольность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≤ 0,15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≤ 0,10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1" name="Подзаголовок 15"/>
          <p:cNvSpPr txBox="1">
            <a:spLocks/>
          </p:cNvSpPr>
          <p:nvPr/>
        </p:nvSpPr>
        <p:spPr>
          <a:xfrm>
            <a:off x="2448769" y="814234"/>
            <a:ext cx="6695231" cy="235064"/>
          </a:xfrm>
          <a:prstGeom prst="rect">
            <a:avLst/>
          </a:prstGeom>
        </p:spPr>
        <p:txBody>
          <a:bodyPr vert="horz" lIns="91430" tIns="45715" rIns="91430" bIns="45715" rtlCol="0">
            <a:noAutofit/>
          </a:bodyPr>
          <a:lstStyle>
            <a:lvl1pPr marL="0" indent="0" algn="ctr" defTabSz="685722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61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22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83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44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05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66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27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888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r>
              <a:rPr lang="ru-RU" sz="1200" b="1" dirty="0"/>
              <a:t>Растворимая целлюлоза</a:t>
            </a:r>
            <a:r>
              <a:rPr lang="en-US" sz="1200" b="1" dirty="0"/>
              <a:t> (DWP)</a:t>
            </a:r>
            <a:endParaRPr lang="ru-RU" sz="1200" b="1" dirty="0"/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endParaRPr lang="ru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0757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15"/>
          <p:cNvSpPr>
            <a:spLocks noGrp="1"/>
          </p:cNvSpPr>
          <p:nvPr>
            <p:ph type="subTitle" idx="1"/>
          </p:nvPr>
        </p:nvSpPr>
        <p:spPr>
          <a:xfrm>
            <a:off x="2636874" y="1110989"/>
            <a:ext cx="6301378" cy="3918210"/>
          </a:xfrm>
        </p:spPr>
        <p:txBody>
          <a:bodyPr>
            <a:normAutofit/>
          </a:bodyPr>
          <a:lstStyle/>
          <a:p>
            <a:endParaRPr lang="ru-RU" sz="1400" b="1" dirty="0"/>
          </a:p>
          <a:p>
            <a:pPr marL="171450" indent="-171450" algn="l">
              <a:buFont typeface="Wingdings" panose="05000000000000000000" pitchFamily="2" charset="2"/>
              <a:buChar char="q"/>
            </a:pPr>
            <a:endParaRPr lang="ru-RU" sz="1200" dirty="0"/>
          </a:p>
          <a:p>
            <a:pPr algn="l"/>
            <a:endParaRPr lang="ru-RU" sz="1400" dirty="0"/>
          </a:p>
          <a:p>
            <a:pPr algn="l"/>
            <a:endParaRPr lang="ru-RU" sz="1400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5231" y="4869656"/>
            <a:ext cx="688769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4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Технологическая концепция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sp>
        <p:nvSpPr>
          <p:cNvPr id="45" name="Obdélník 44"/>
          <p:cNvSpPr/>
          <p:nvPr/>
        </p:nvSpPr>
        <p:spPr>
          <a:xfrm>
            <a:off x="1" y="694483"/>
            <a:ext cx="2448768" cy="44490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sp>
        <p:nvSpPr>
          <p:cNvPr id="62" name="TextovéPole 5"/>
          <p:cNvSpPr txBox="1"/>
          <p:nvPr/>
        </p:nvSpPr>
        <p:spPr>
          <a:xfrm>
            <a:off x="0" y="718145"/>
            <a:ext cx="2448769" cy="4388373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257175" indent="-1714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ru-RU" sz="300" dirty="0"/>
          </a:p>
          <a:p>
            <a:pPr marL="192088"/>
            <a:r>
              <a:rPr lang="ru-RU" sz="1200" dirty="0">
                <a:solidFill>
                  <a:prstClr val="black"/>
                </a:solidFill>
              </a:rPr>
              <a:t>Технологическая концепция основана на </a:t>
            </a:r>
            <a:r>
              <a:rPr lang="ru-RU" sz="1200" dirty="0"/>
              <a:t>наилучших доступных технологиях (НДТ) и экологически чистых технологиях, включающих в себя:</a:t>
            </a:r>
            <a:endParaRPr lang="en-US" sz="1200" dirty="0"/>
          </a:p>
          <a:p>
            <a:pPr marL="363538" indent="-171450">
              <a:buFont typeface="Calibri" panose="020F0502020204030204" pitchFamily="34" charset="0"/>
              <a:buChar char="−"/>
            </a:pPr>
            <a:r>
              <a:rPr lang="ru-RU" sz="1200" dirty="0"/>
              <a:t>сульфатный способ производства целлюлозы</a:t>
            </a:r>
          </a:p>
          <a:p>
            <a:pPr marL="363538" indent="-171450">
              <a:buFont typeface="Calibri" panose="020F0502020204030204" pitchFamily="34" charset="0"/>
              <a:buChar char="−"/>
            </a:pPr>
            <a:r>
              <a:rPr lang="ru-RU" sz="1200" dirty="0"/>
              <a:t>отбелку по технологии </a:t>
            </a:r>
            <a:r>
              <a:rPr lang="en-US" sz="1200" dirty="0"/>
              <a:t>ECF</a:t>
            </a:r>
            <a:r>
              <a:rPr lang="ru-RU" sz="1200" dirty="0"/>
              <a:t> (без молекулярного хлора) или </a:t>
            </a:r>
            <a:r>
              <a:rPr lang="en-US" sz="1200" dirty="0"/>
              <a:t>TCF</a:t>
            </a:r>
            <a:r>
              <a:rPr lang="ru-RU" sz="1200" dirty="0"/>
              <a:t> (без использования хлора)</a:t>
            </a:r>
          </a:p>
          <a:p>
            <a:pPr marL="363538" indent="-171450">
              <a:buFont typeface="Calibri" panose="020F0502020204030204" pitchFamily="34" charset="0"/>
              <a:buChar char="−"/>
            </a:pPr>
            <a:r>
              <a:rPr lang="ru-RU" sz="1200" dirty="0"/>
              <a:t>сбор и сжигание </a:t>
            </a:r>
            <a:r>
              <a:rPr lang="ru-RU" sz="1200" dirty="0" err="1"/>
              <a:t>дурнопах-нущих</a:t>
            </a:r>
            <a:r>
              <a:rPr lang="ru-RU" sz="1200" dirty="0"/>
              <a:t> неконденсируемых газов</a:t>
            </a:r>
            <a:endParaRPr lang="en-US" sz="1200" dirty="0"/>
          </a:p>
          <a:p>
            <a:pPr marL="363538" indent="-171450">
              <a:buFont typeface="Calibri" panose="020F0502020204030204" pitchFamily="34" charset="0"/>
              <a:buChar char="−"/>
            </a:pPr>
            <a:r>
              <a:rPr lang="ru-RU" sz="1200" dirty="0"/>
              <a:t>замкнутый цикл </a:t>
            </a:r>
            <a:r>
              <a:rPr lang="ru-RU" sz="1200" dirty="0" err="1"/>
              <a:t>производст-ва</a:t>
            </a:r>
            <a:r>
              <a:rPr lang="ru-RU" sz="1200" dirty="0"/>
              <a:t> и регенерации химикатов</a:t>
            </a:r>
          </a:p>
          <a:p>
            <a:pPr marL="363538" indent="-171450">
              <a:buFont typeface="Calibri" panose="020F0502020204030204" pitchFamily="34" charset="0"/>
              <a:buChar char="−"/>
            </a:pPr>
            <a:r>
              <a:rPr lang="ru-RU" sz="1200" dirty="0"/>
              <a:t>многоступенчатую очистку сточных </a:t>
            </a:r>
            <a:r>
              <a:rPr lang="ru-RU" sz="1200" dirty="0">
                <a:solidFill>
                  <a:prstClr val="black"/>
                </a:solidFill>
              </a:rPr>
              <a:t>вод</a:t>
            </a:r>
            <a:endParaRPr lang="ru-RU" sz="1200" dirty="0"/>
          </a:p>
          <a:p>
            <a:pPr marL="363538" indent="-171450">
              <a:buFont typeface="Calibri" panose="020F0502020204030204" pitchFamily="34" charset="0"/>
              <a:buChar char="−"/>
            </a:pPr>
            <a:r>
              <a:rPr lang="ru-RU" sz="1200" dirty="0"/>
              <a:t>высокую </a:t>
            </a:r>
            <a:r>
              <a:rPr lang="ru-RU" sz="1200" dirty="0" err="1"/>
              <a:t>энергоэффектив-ность</a:t>
            </a:r>
            <a:r>
              <a:rPr lang="ru-RU" sz="1200" dirty="0"/>
              <a:t> оборудования (полное </a:t>
            </a:r>
            <a:r>
              <a:rPr lang="ru-RU" sz="1200" dirty="0" err="1"/>
              <a:t>самообеспечение</a:t>
            </a:r>
            <a:r>
              <a:rPr lang="ru-RU" sz="1200" dirty="0"/>
              <a:t> теплом и электроэнергией)</a:t>
            </a:r>
            <a:endParaRPr lang="en-US" sz="1200" dirty="0"/>
          </a:p>
        </p:txBody>
      </p:sp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110989"/>
            <a:ext cx="5017480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05150" y="4273288"/>
            <a:ext cx="50822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000" dirty="0"/>
              <a:t>1. Древесно-подготовительный цех (ДПЦ); 2. Линия волокна; 3. </a:t>
            </a:r>
            <a:r>
              <a:rPr lang="ru-RU" sz="1000" dirty="0" err="1"/>
              <a:t>Пресспат</a:t>
            </a:r>
            <a:r>
              <a:rPr lang="ru-RU" sz="1000" dirty="0"/>
              <a:t>; 4. Выпарная станция; 5. Содорегенерационный котел (СРК); 6. Цех </a:t>
            </a:r>
            <a:r>
              <a:rPr lang="ru-RU" sz="1000" dirty="0" err="1"/>
              <a:t>каустизации</a:t>
            </a:r>
            <a:r>
              <a:rPr lang="ru-RU" sz="1000" dirty="0"/>
              <a:t> и регенерации; </a:t>
            </a:r>
          </a:p>
          <a:p>
            <a:pPr lvl="0" algn="ctr"/>
            <a:r>
              <a:rPr lang="ru-RU" sz="1000" dirty="0"/>
              <a:t>7. Многотопливный котел (МТК); 8. Турбинный цех; 9. Остров химикатов.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448769" y="718252"/>
            <a:ext cx="67539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/>
              <a:t>Схема технологического процесса и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590237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Прямоугольник 128"/>
          <p:cNvSpPr/>
          <p:nvPr/>
        </p:nvSpPr>
        <p:spPr>
          <a:xfrm>
            <a:off x="2151511" y="2453517"/>
            <a:ext cx="3232894" cy="73616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2170253" y="1326312"/>
            <a:ext cx="4192821" cy="78931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5"/>
            <a:ext cx="9144001" cy="694481"/>
          </a:xfrm>
        </p:spPr>
      </p:pic>
      <p:sp>
        <p:nvSpPr>
          <p:cNvPr id="2" name="TextovéPole 1"/>
          <p:cNvSpPr txBox="1"/>
          <p:nvPr/>
        </p:nvSpPr>
        <p:spPr>
          <a:xfrm>
            <a:off x="472998" y="174116"/>
            <a:ext cx="6563135" cy="448011"/>
          </a:xfrm>
          <a:prstGeom prst="rect">
            <a:avLst/>
          </a:prstGeom>
          <a:noFill/>
        </p:spPr>
        <p:txBody>
          <a:bodyPr wrap="square" lIns="77917" tIns="38959" rIns="77917" bIns="38959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</a:rPr>
              <a:t>2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</a:rPr>
              <a:t>.</a:t>
            </a: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</a:rPr>
              <a:t>2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Calibri Light" panose="020F0302020204030204" pitchFamily="34" charset="0"/>
              </a:rPr>
              <a:t>Production Process  </a:t>
            </a:r>
            <a:endParaRPr lang="cs-CZ" sz="2400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3199" y="4839739"/>
            <a:ext cx="421482" cy="273844"/>
          </a:xfrm>
        </p:spPr>
        <p:txBody>
          <a:bodyPr/>
          <a:lstStyle/>
          <a:p>
            <a:fld id="{3E061E6E-B586-4B42-87FF-D4700B4CFFBA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7" y="-2419"/>
            <a:ext cx="837234" cy="745485"/>
          </a:xfrm>
          <a:prstGeom prst="rect">
            <a:avLst/>
          </a:prstGeom>
        </p:spPr>
      </p:pic>
      <p:pic>
        <p:nvPicPr>
          <p:cNvPr id="50" name="Рисунок 49" descr="http://www.ua.all.biz/img/ua/catalog/middle/167166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910" y="1510527"/>
            <a:ext cx="633433" cy="41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1361" y="3951431"/>
            <a:ext cx="529540" cy="339868"/>
          </a:xfrm>
          <a:prstGeom prst="rect">
            <a:avLst/>
          </a:prstGeom>
        </p:spPr>
      </p:pic>
      <p:pic>
        <p:nvPicPr>
          <p:cNvPr id="53" name="Рисунок 52" descr="2r30JYcDhnjifQ2It*ANS12u72jSdwDAhZVJOfYRXExKjL5uzGM0ShH6oGKYRTcyN2kU1ZdoJ5I=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68350" y="1047199"/>
            <a:ext cx="984863" cy="43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Скругленный прямоугольник 54"/>
          <p:cNvSpPr/>
          <p:nvPr/>
        </p:nvSpPr>
        <p:spPr>
          <a:xfrm>
            <a:off x="3320940" y="1527718"/>
            <a:ext cx="738592" cy="45398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(2)</a:t>
            </a:r>
            <a:endParaRPr lang="ru-RU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Промывка небеленой целлюлозы</a:t>
            </a:r>
          </a:p>
          <a:p>
            <a:pPr algn="ctr"/>
            <a:endParaRPr lang="en-US" sz="8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6691890" y="2509190"/>
            <a:ext cx="709591" cy="554607"/>
          </a:xfrm>
          <a:prstGeom prst="roundRect">
            <a:avLst>
              <a:gd name="adj" fmla="val 11797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(4)</a:t>
            </a:r>
          </a:p>
          <a:p>
            <a:pPr algn="ctr"/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Выпарная установка</a:t>
            </a:r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ru-RU" sz="7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cxnSp>
        <p:nvCxnSpPr>
          <p:cNvPr id="63" name="Прямая со стрелкой 62"/>
          <p:cNvCxnSpPr>
            <a:stCxn id="56" idx="1"/>
            <a:endCxn id="62" idx="3"/>
          </p:cNvCxnSpPr>
          <p:nvPr/>
        </p:nvCxnSpPr>
        <p:spPr>
          <a:xfrm flipH="1" flipV="1">
            <a:off x="5279802" y="2781712"/>
            <a:ext cx="345847" cy="478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Рисунок 7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56731" y="2203814"/>
            <a:ext cx="205675" cy="328097"/>
          </a:xfrm>
          <a:prstGeom prst="rect">
            <a:avLst/>
          </a:prstGeom>
        </p:spPr>
      </p:pic>
      <p:sp>
        <p:nvSpPr>
          <p:cNvPr id="80" name="Скругленный прямоугольник 79"/>
          <p:cNvSpPr/>
          <p:nvPr/>
        </p:nvSpPr>
        <p:spPr>
          <a:xfrm>
            <a:off x="6691889" y="1519799"/>
            <a:ext cx="709591" cy="4571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(3)</a:t>
            </a:r>
            <a:endParaRPr lang="ru-RU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Сушка</a:t>
            </a:r>
          </a:p>
          <a:p>
            <a:pPr algn="ctr"/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164642" y="1527718"/>
            <a:ext cx="728781" cy="44952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77925" tIns="38963" rIns="77925" bIns="38963" rtlCol="0" anchor="t">
            <a:noAutofit/>
          </a:bodyPr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(1) </a:t>
            </a:r>
          </a:p>
          <a:p>
            <a:pPr algn="ctr"/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Подготовка древесины</a:t>
            </a:r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ru-RU" sz="7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3314142" y="2499627"/>
            <a:ext cx="732633" cy="538751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(6)</a:t>
            </a:r>
          </a:p>
          <a:p>
            <a:pPr algn="ctr"/>
            <a:r>
              <a:rPr lang="ru-RU" sz="700" dirty="0" err="1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Каустизация</a:t>
            </a:r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ru-RU" sz="700" dirty="0">
                <a:ea typeface="SimSun" panose="02010600030101010101" pitchFamily="2" charset="-122"/>
              </a:rPr>
              <a:t>Печь регенерации извести</a:t>
            </a:r>
            <a:endParaRPr lang="en-US" sz="700" dirty="0">
              <a:ea typeface="SimSun" panose="02010600030101010101" pitchFamily="2" charset="-122"/>
            </a:endParaRPr>
          </a:p>
          <a:p>
            <a:pPr algn="ctr"/>
            <a:endParaRPr lang="ru-RU" sz="7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2552144" y="767819"/>
            <a:ext cx="4046939" cy="263353"/>
          </a:xfrm>
          <a:prstGeom prst="rect">
            <a:avLst/>
          </a:prstGeom>
        </p:spPr>
        <p:txBody>
          <a:bodyPr wrap="square" lIns="77925" tIns="38963" rIns="77925" bIns="38963">
            <a:spAutoFit/>
          </a:bodyPr>
          <a:lstStyle/>
          <a:p>
            <a:pPr algn="ctr"/>
            <a:r>
              <a:rPr lang="ru-RU" sz="1200" b="1" dirty="0"/>
              <a:t>Схема производственного процесса</a:t>
            </a:r>
            <a:endParaRPr lang="en-US" sz="1200" b="1" dirty="0"/>
          </a:p>
        </p:txBody>
      </p:sp>
      <p:pic>
        <p:nvPicPr>
          <p:cNvPr id="101" name="Zástupný symbol pro obsah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2424"/>
            <a:ext cx="9144001" cy="694481"/>
          </a:xfrm>
          <a:prstGeom prst="rect">
            <a:avLst/>
          </a:prstGeom>
        </p:spPr>
      </p:pic>
      <p:pic>
        <p:nvPicPr>
          <p:cNvPr id="103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7" y="0"/>
            <a:ext cx="837234" cy="745485"/>
          </a:xfrm>
          <a:prstGeom prst="rect">
            <a:avLst/>
          </a:prstGeom>
        </p:spPr>
      </p:pic>
      <p:cxnSp>
        <p:nvCxnSpPr>
          <p:cNvPr id="170" name="Прямая со стрелкой 169"/>
          <p:cNvCxnSpPr>
            <a:stCxn id="60" idx="1"/>
            <a:endCxn id="56" idx="3"/>
          </p:cNvCxnSpPr>
          <p:nvPr/>
        </p:nvCxnSpPr>
        <p:spPr>
          <a:xfrm flipH="1">
            <a:off x="6322784" y="2786493"/>
            <a:ext cx="369106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Стрелка вправо 181"/>
          <p:cNvSpPr/>
          <p:nvPr/>
        </p:nvSpPr>
        <p:spPr>
          <a:xfrm>
            <a:off x="870343" y="1643313"/>
            <a:ext cx="260837" cy="170053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86" name="Стрелка вправо 185"/>
          <p:cNvSpPr/>
          <p:nvPr/>
        </p:nvSpPr>
        <p:spPr>
          <a:xfrm>
            <a:off x="1931674" y="1641223"/>
            <a:ext cx="260837" cy="170053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88" name="Стрелка вправо 187"/>
          <p:cNvSpPr/>
          <p:nvPr/>
        </p:nvSpPr>
        <p:spPr>
          <a:xfrm>
            <a:off x="7467700" y="1641225"/>
            <a:ext cx="260837" cy="170053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cxnSp>
        <p:nvCxnSpPr>
          <p:cNvPr id="209" name="Прямая со стрелкой 208"/>
          <p:cNvCxnSpPr/>
          <p:nvPr/>
        </p:nvCxnSpPr>
        <p:spPr>
          <a:xfrm>
            <a:off x="1893423" y="3822145"/>
            <a:ext cx="332369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Скругленный прямоугольник 80"/>
          <p:cNvSpPr/>
          <p:nvPr/>
        </p:nvSpPr>
        <p:spPr>
          <a:xfrm>
            <a:off x="2200367" y="1527718"/>
            <a:ext cx="791758" cy="4491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(2)</a:t>
            </a:r>
          </a:p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котла непрерывной варки целлюлозы</a:t>
            </a:r>
            <a:endParaRPr lang="ru-RU" sz="7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5625650" y="1519799"/>
            <a:ext cx="697134" cy="44952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(2)</a:t>
            </a:r>
            <a:endParaRPr lang="ru-RU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Отбеливание</a:t>
            </a:r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403668" y="1519799"/>
            <a:ext cx="878021" cy="45495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ru-RU" sz="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2)</a:t>
            </a:r>
            <a:endParaRPr lang="ru-RU" sz="8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ts val="597"/>
              </a:lnSpc>
            </a:pPr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Кислородно-щелочная </a:t>
            </a:r>
            <a:r>
              <a:rPr lang="ru-RU" sz="700" dirty="0" err="1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делигнификация</a:t>
            </a:r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+ сортировка, + промывка</a:t>
            </a:r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6" name="Стрелка вправо 95"/>
          <p:cNvSpPr/>
          <p:nvPr/>
        </p:nvSpPr>
        <p:spPr>
          <a:xfrm>
            <a:off x="6363074" y="1641226"/>
            <a:ext cx="260837" cy="170053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cxnSp>
        <p:nvCxnSpPr>
          <p:cNvPr id="122" name="Прямая со стрелкой 121"/>
          <p:cNvCxnSpPr/>
          <p:nvPr/>
        </p:nvCxnSpPr>
        <p:spPr>
          <a:xfrm flipH="1" flipV="1">
            <a:off x="4059532" y="2824123"/>
            <a:ext cx="337778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Стрелка вправо 94"/>
          <p:cNvSpPr/>
          <p:nvPr/>
        </p:nvSpPr>
        <p:spPr>
          <a:xfrm>
            <a:off x="5327135" y="1641227"/>
            <a:ext cx="260837" cy="170053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cxnSp>
        <p:nvCxnSpPr>
          <p:cNvPr id="172" name="Соединительная линия уступом 171"/>
          <p:cNvCxnSpPr>
            <a:stCxn id="87" idx="2"/>
            <a:endCxn id="55" idx="0"/>
          </p:cNvCxnSpPr>
          <p:nvPr/>
        </p:nvCxnSpPr>
        <p:spPr>
          <a:xfrm rot="5400000" flipH="1">
            <a:off x="4042942" y="1175013"/>
            <a:ext cx="447032" cy="1152442"/>
          </a:xfrm>
          <a:prstGeom prst="bentConnector5">
            <a:avLst>
              <a:gd name="adj1" fmla="val -19538"/>
              <a:gd name="adj2" fmla="val 53025"/>
              <a:gd name="adj3" fmla="val 123880"/>
            </a:avLst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Стрелка вправо 93"/>
          <p:cNvSpPr/>
          <p:nvPr/>
        </p:nvSpPr>
        <p:spPr>
          <a:xfrm>
            <a:off x="4111710" y="1647297"/>
            <a:ext cx="260837" cy="170053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cxnSp>
        <p:nvCxnSpPr>
          <p:cNvPr id="175" name="Соединительная линия уступом 174"/>
          <p:cNvCxnSpPr/>
          <p:nvPr/>
        </p:nvCxnSpPr>
        <p:spPr>
          <a:xfrm rot="5400000" flipH="1">
            <a:off x="2860261" y="1187662"/>
            <a:ext cx="458638" cy="1090503"/>
          </a:xfrm>
          <a:prstGeom prst="bentConnector5">
            <a:avLst>
              <a:gd name="adj1" fmla="val -20454"/>
              <a:gd name="adj2" fmla="val 49958"/>
              <a:gd name="adj3" fmla="val 120454"/>
            </a:avLst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Стрелка вправо 91"/>
          <p:cNvSpPr/>
          <p:nvPr/>
        </p:nvSpPr>
        <p:spPr>
          <a:xfrm>
            <a:off x="3015523" y="1641224"/>
            <a:ext cx="260837" cy="170053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cxnSp>
        <p:nvCxnSpPr>
          <p:cNvPr id="183" name="Прямая со стрелкой 182"/>
          <p:cNvCxnSpPr>
            <a:stCxn id="60" idx="3"/>
            <a:endCxn id="256" idx="1"/>
          </p:cNvCxnSpPr>
          <p:nvPr/>
        </p:nvCxnSpPr>
        <p:spPr>
          <a:xfrm>
            <a:off x="7401481" y="2786494"/>
            <a:ext cx="383581" cy="56655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5" name="Группа 154"/>
          <p:cNvGrpSpPr/>
          <p:nvPr/>
        </p:nvGrpSpPr>
        <p:grpSpPr>
          <a:xfrm>
            <a:off x="4483781" y="4639397"/>
            <a:ext cx="1510761" cy="288578"/>
            <a:chOff x="1765218" y="5060394"/>
            <a:chExt cx="1636658" cy="384770"/>
          </a:xfrm>
        </p:grpSpPr>
        <p:cxnSp>
          <p:nvCxnSpPr>
            <p:cNvPr id="193" name="Прямая со стрелкой 192"/>
            <p:cNvCxnSpPr>
              <a:endCxn id="210" idx="1"/>
            </p:cNvCxnSpPr>
            <p:nvPr/>
          </p:nvCxnSpPr>
          <p:spPr>
            <a:xfrm flipV="1">
              <a:off x="1765218" y="5378785"/>
              <a:ext cx="236167" cy="2"/>
            </a:xfrm>
            <a:prstGeom prst="straightConnector1">
              <a:avLst/>
            </a:pr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Прямая со стрелкой 194"/>
            <p:cNvCxnSpPr/>
            <p:nvPr/>
          </p:nvCxnSpPr>
          <p:spPr>
            <a:xfrm>
              <a:off x="1765218" y="5100102"/>
              <a:ext cx="236167" cy="6814"/>
            </a:xfrm>
            <a:prstGeom prst="straightConnector1">
              <a:avLst/>
            </a:prstGeom>
            <a:ln w="254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TextBox 19"/>
            <p:cNvSpPr txBox="1"/>
            <p:nvPr/>
          </p:nvSpPr>
          <p:spPr>
            <a:xfrm>
              <a:off x="2001683" y="5060394"/>
              <a:ext cx="1400193" cy="11198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r>
                <a:rPr lang="ru-RU" sz="800" dirty="0">
                  <a:ea typeface="SimSun" panose="02010600030101010101" pitchFamily="2" charset="-122"/>
                </a:rPr>
                <a:t>Движение промывной воды</a:t>
              </a:r>
            </a:p>
          </p:txBody>
        </p:sp>
        <p:sp>
          <p:nvSpPr>
            <p:cNvPr id="210" name="TextBox 19"/>
            <p:cNvSpPr txBox="1"/>
            <p:nvPr/>
          </p:nvSpPr>
          <p:spPr>
            <a:xfrm>
              <a:off x="2001385" y="5312405"/>
              <a:ext cx="1306901" cy="13275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r>
                <a:rPr lang="ru-RU" sz="800" dirty="0">
                  <a:ea typeface="SimSun" panose="02010600030101010101" pitchFamily="2" charset="-122"/>
                </a:rPr>
                <a:t>Движение сырого </a:t>
              </a:r>
              <a:r>
                <a:rPr lang="ru-RU" sz="800" dirty="0" err="1">
                  <a:ea typeface="SimSun" panose="02010600030101010101" pitchFamily="2" charset="-122"/>
                </a:rPr>
                <a:t>таллового</a:t>
              </a:r>
              <a:r>
                <a:rPr lang="ru-RU" sz="800" dirty="0">
                  <a:ea typeface="SimSun" panose="02010600030101010101" pitchFamily="2" charset="-122"/>
                </a:rPr>
                <a:t> масла</a:t>
              </a: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2915434" y="4604668"/>
            <a:ext cx="1497361" cy="334601"/>
            <a:chOff x="73918" y="4746906"/>
            <a:chExt cx="1622141" cy="446134"/>
          </a:xfrm>
        </p:grpSpPr>
        <p:sp>
          <p:nvSpPr>
            <p:cNvPr id="189" name="Стрелка вправо 188"/>
            <p:cNvSpPr/>
            <p:nvPr/>
          </p:nvSpPr>
          <p:spPr>
            <a:xfrm>
              <a:off x="98032" y="4746906"/>
              <a:ext cx="212402" cy="168400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/>
            </a:p>
          </p:txBody>
        </p:sp>
        <p:cxnSp>
          <p:nvCxnSpPr>
            <p:cNvPr id="190" name="Прямая со стрелкой 189"/>
            <p:cNvCxnSpPr/>
            <p:nvPr/>
          </p:nvCxnSpPr>
          <p:spPr>
            <a:xfrm>
              <a:off x="73918" y="5130285"/>
              <a:ext cx="2365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TextBox 19"/>
            <p:cNvSpPr txBox="1"/>
            <p:nvPr/>
          </p:nvSpPr>
          <p:spPr>
            <a:xfrm>
              <a:off x="389158" y="4764726"/>
              <a:ext cx="1306901" cy="13275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r>
                <a:rPr lang="ru-RU" sz="800" dirty="0">
                  <a:ea typeface="SimSun" panose="02010600030101010101" pitchFamily="2" charset="-122"/>
                </a:rPr>
                <a:t>Движение целлюлозы</a:t>
              </a:r>
            </a:p>
          </p:txBody>
        </p:sp>
        <p:sp>
          <p:nvSpPr>
            <p:cNvPr id="207" name="TextBox 19"/>
            <p:cNvSpPr txBox="1"/>
            <p:nvPr/>
          </p:nvSpPr>
          <p:spPr>
            <a:xfrm>
              <a:off x="358692" y="5060281"/>
              <a:ext cx="1306901" cy="13275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r>
                <a:rPr lang="ru-RU" sz="800" dirty="0">
                  <a:ea typeface="SimSun" panose="02010600030101010101" pitchFamily="2" charset="-122"/>
                </a:rPr>
                <a:t>Движение щелока</a:t>
              </a: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1349043" y="4615734"/>
            <a:ext cx="1566390" cy="317888"/>
            <a:chOff x="113313" y="3998647"/>
            <a:chExt cx="1696923" cy="423850"/>
          </a:xfrm>
        </p:grpSpPr>
        <p:sp>
          <p:nvSpPr>
            <p:cNvPr id="198" name="Скругленный прямоугольник 197"/>
            <p:cNvSpPr/>
            <p:nvPr/>
          </p:nvSpPr>
          <p:spPr>
            <a:xfrm>
              <a:off x="113313" y="3998647"/>
              <a:ext cx="291820" cy="14611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9" name="Скругленный прямоугольник 198"/>
            <p:cNvSpPr/>
            <p:nvPr/>
          </p:nvSpPr>
          <p:spPr>
            <a:xfrm>
              <a:off x="113313" y="4278744"/>
              <a:ext cx="282971" cy="143753"/>
            </a:xfrm>
            <a:prstGeom prst="roundRect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 anchor="t">
              <a:noAutofit/>
            </a:bodyPr>
            <a:lstStyle/>
            <a:p>
              <a:pPr algn="ctr"/>
              <a:endParaRPr lang="ru-RU" sz="800" dirty="0">
                <a:ea typeface="SimSun" panose="02010600030101010101" pitchFamily="2" charset="-122"/>
              </a:endParaRPr>
            </a:p>
          </p:txBody>
        </p:sp>
        <p:sp>
          <p:nvSpPr>
            <p:cNvPr id="203" name="TextBox 19"/>
            <p:cNvSpPr txBox="1"/>
            <p:nvPr/>
          </p:nvSpPr>
          <p:spPr>
            <a:xfrm>
              <a:off x="415350" y="4017319"/>
              <a:ext cx="1394886" cy="11198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r>
                <a:rPr lang="ru-RU" sz="800" dirty="0">
                  <a:ea typeface="SimSun" panose="02010600030101010101" pitchFamily="2" charset="-122"/>
                </a:rPr>
                <a:t>Отдел линии волокна</a:t>
              </a:r>
            </a:p>
          </p:txBody>
        </p:sp>
        <p:sp>
          <p:nvSpPr>
            <p:cNvPr id="211" name="TextBox 19"/>
            <p:cNvSpPr txBox="1"/>
            <p:nvPr/>
          </p:nvSpPr>
          <p:spPr>
            <a:xfrm>
              <a:off x="415350" y="4270855"/>
              <a:ext cx="1306901" cy="13275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r>
                <a:rPr lang="ru-RU" sz="800" dirty="0">
                  <a:ea typeface="SimSun" panose="02010600030101010101" pitchFamily="2" charset="-122"/>
                </a:rPr>
                <a:t>Отдел регенерации щелока</a:t>
              </a:r>
            </a:p>
          </p:txBody>
        </p:sp>
      </p:grpSp>
      <p:sp>
        <p:nvSpPr>
          <p:cNvPr id="89" name="Скругленный прямоугольник 88"/>
          <p:cNvSpPr/>
          <p:nvPr/>
        </p:nvSpPr>
        <p:spPr>
          <a:xfrm>
            <a:off x="1164642" y="2499615"/>
            <a:ext cx="728781" cy="532373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(7)</a:t>
            </a:r>
          </a:p>
          <a:p>
            <a:pPr algn="ctr"/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Энергетический котел</a:t>
            </a:r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74" name="Соединительная линия уступом 73"/>
          <p:cNvCxnSpPr/>
          <p:nvPr/>
        </p:nvCxnSpPr>
        <p:spPr>
          <a:xfrm rot="16200000" flipV="1">
            <a:off x="2652246" y="1775974"/>
            <a:ext cx="631933" cy="1043378"/>
          </a:xfrm>
          <a:prstGeom prst="bentConnector3">
            <a:avLst>
              <a:gd name="adj1" fmla="val 35261"/>
            </a:avLst>
          </a:prstGeom>
          <a:ln w="25400" cmpd="sng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1" name="Группа 110"/>
          <p:cNvGrpSpPr/>
          <p:nvPr/>
        </p:nvGrpSpPr>
        <p:grpSpPr>
          <a:xfrm>
            <a:off x="2596247" y="1976913"/>
            <a:ext cx="6117861" cy="2734193"/>
            <a:chOff x="2612975" y="2635956"/>
            <a:chExt cx="6848301" cy="5188256"/>
          </a:xfrm>
        </p:grpSpPr>
        <p:sp>
          <p:nvSpPr>
            <p:cNvPr id="125" name="TextBox 19"/>
            <p:cNvSpPr txBox="1"/>
            <p:nvPr/>
          </p:nvSpPr>
          <p:spPr>
            <a:xfrm>
              <a:off x="6199212" y="3173371"/>
              <a:ext cx="1387221" cy="23760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pPr algn="ctr"/>
              <a:r>
                <a:rPr lang="ru-RU" sz="800" dirty="0">
                  <a:ea typeface="SimSun" panose="02010600030101010101" pitchFamily="2" charset="-122"/>
                </a:rPr>
                <a:t>Слабый черный щелок</a:t>
              </a:r>
            </a:p>
          </p:txBody>
        </p:sp>
        <p:cxnSp>
          <p:nvCxnSpPr>
            <p:cNvPr id="108" name="Соединительная линия уступом 107"/>
            <p:cNvCxnSpPr>
              <a:stCxn id="81" idx="2"/>
              <a:endCxn id="60" idx="0"/>
            </p:cNvCxnSpPr>
            <p:nvPr/>
          </p:nvCxnSpPr>
          <p:spPr>
            <a:xfrm rot="16200000" flipH="1">
              <a:off x="4598865" y="650065"/>
              <a:ext cx="1010017" cy="4981798"/>
            </a:xfrm>
            <a:prstGeom prst="bentConnector3">
              <a:avLst>
                <a:gd name="adj1" fmla="val 50000"/>
              </a:avLst>
            </a:prstGeom>
            <a:ln w="254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1" name="TextBox 19"/>
            <p:cNvSpPr txBox="1"/>
            <p:nvPr/>
          </p:nvSpPr>
          <p:spPr>
            <a:xfrm>
              <a:off x="8154375" y="7691453"/>
              <a:ext cx="1306901" cy="13275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r>
                <a:rPr lang="ru-RU" sz="800" dirty="0">
                  <a:ea typeface="SimSun" panose="02010600030101010101" pitchFamily="2" charset="-122"/>
                </a:rPr>
                <a:t>Движение химикатов</a:t>
              </a:r>
              <a:endParaRPr lang="en-US" sz="800" dirty="0">
                <a:ea typeface="SimSun" panose="02010600030101010101" pitchFamily="2" charset="-122"/>
              </a:endParaRPr>
            </a:p>
          </p:txBody>
        </p:sp>
      </p:grpSp>
      <p:sp>
        <p:nvSpPr>
          <p:cNvPr id="173" name="Скругленный прямоугольник 172"/>
          <p:cNvSpPr/>
          <p:nvPr/>
        </p:nvSpPr>
        <p:spPr>
          <a:xfrm>
            <a:off x="2180905" y="2509614"/>
            <a:ext cx="811220" cy="527573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(6)</a:t>
            </a:r>
          </a:p>
          <a:p>
            <a:pPr algn="ctr"/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Газификатор</a:t>
            </a:r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46" name="Соединительная линия уступом 145"/>
          <p:cNvCxnSpPr>
            <a:stCxn id="89" idx="2"/>
            <a:endCxn id="332" idx="0"/>
          </p:cNvCxnSpPr>
          <p:nvPr/>
        </p:nvCxnSpPr>
        <p:spPr>
          <a:xfrm>
            <a:off x="1529033" y="3031988"/>
            <a:ext cx="0" cy="693635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 стрелкой 176"/>
          <p:cNvCxnSpPr>
            <a:stCxn id="173" idx="3"/>
            <a:endCxn id="85" idx="1"/>
          </p:cNvCxnSpPr>
          <p:nvPr/>
        </p:nvCxnSpPr>
        <p:spPr>
          <a:xfrm flipV="1">
            <a:off x="2992126" y="2769002"/>
            <a:ext cx="322016" cy="43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4763344" y="3635183"/>
            <a:ext cx="2638136" cy="625629"/>
            <a:chOff x="3575145" y="5052723"/>
            <a:chExt cx="2797371" cy="95496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7" name="Прямоугольник 96"/>
            <p:cNvSpPr/>
            <p:nvPr/>
          </p:nvSpPr>
          <p:spPr>
            <a:xfrm>
              <a:off x="3575145" y="5052723"/>
              <a:ext cx="2797371" cy="954961"/>
            </a:xfrm>
            <a:prstGeom prst="rect">
              <a:avLst/>
            </a:prstGeom>
            <a:solidFill>
              <a:schemeClr val="bg1"/>
            </a:solidFill>
            <a:ln w="2540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700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707720" y="5657889"/>
              <a:ext cx="1136797" cy="2311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dirty="0">
                  <a:solidFill>
                    <a:srgbClr val="000000"/>
                  </a:solidFill>
                  <a:ea typeface="SimSun" panose="02010600030101010101" pitchFamily="2" charset="-122"/>
                  <a:cs typeface="Times New Roman" panose="02020603050405020304" pitchFamily="18" charset="0"/>
                </a:rPr>
                <a:t>Кислородная станция</a:t>
              </a:r>
              <a:endParaRPr lang="ru-RU" sz="700" dirty="0"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5118605" y="5686296"/>
              <a:ext cx="1102448" cy="217064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dirty="0">
                  <a:solidFill>
                    <a:srgbClr val="000000"/>
                  </a:solidFill>
                  <a:ea typeface="SimSun" panose="02010600030101010101" pitchFamily="2" charset="-122"/>
                  <a:cs typeface="Times New Roman" panose="02020603050405020304" pitchFamily="18" charset="0"/>
                </a:rPr>
                <a:t>Завод озона</a:t>
              </a:r>
              <a:endParaRPr lang="ru-RU" sz="700" dirty="0"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3622525" y="5393937"/>
              <a:ext cx="2626310" cy="1894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dirty="0">
                  <a:solidFill>
                    <a:srgbClr val="000000"/>
                  </a:solidFill>
                  <a:ea typeface="SimSun" panose="02010600030101010101" pitchFamily="2" charset="-122"/>
                  <a:cs typeface="Times New Roman" panose="02020603050405020304" pitchFamily="18" charset="0"/>
                </a:rPr>
                <a:t>Производство диоксида хлора и</a:t>
              </a:r>
              <a:r>
                <a:rPr lang="en-US" sz="700" dirty="0">
                  <a:solidFill>
                    <a:srgbClr val="000000"/>
                  </a:solidFill>
                  <a:ea typeface="SimSun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ru-RU" sz="700" dirty="0">
                  <a:solidFill>
                    <a:srgbClr val="000000"/>
                  </a:solidFill>
                  <a:ea typeface="SimSun" panose="02010600030101010101" pitchFamily="2" charset="-122"/>
                  <a:cs typeface="Times New Roman" panose="02020603050405020304" pitchFamily="18" charset="0"/>
                </a:rPr>
                <a:t>каустика</a:t>
              </a:r>
              <a:endParaRPr lang="ru-RU" sz="700" dirty="0"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104" name="TextBox 19"/>
            <p:cNvSpPr txBox="1"/>
            <p:nvPr/>
          </p:nvSpPr>
          <p:spPr>
            <a:xfrm>
              <a:off x="3993561" y="5138780"/>
              <a:ext cx="1893875" cy="181705"/>
            </a:xfrm>
            <a:prstGeom prst="rect">
              <a:avLst/>
            </a:prstGeom>
            <a:solidFill>
              <a:schemeClr val="bg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700" dirty="0">
                  <a:ea typeface="SimSun" panose="02010600030101010101" pitchFamily="2" charset="-122"/>
                </a:rPr>
                <a:t>(9) </a:t>
              </a:r>
              <a:r>
                <a:rPr lang="ru-RU" sz="700" dirty="0">
                  <a:ea typeface="SimSun" panose="02010600030101010101" pitchFamily="2" charset="-122"/>
                </a:rPr>
                <a:t>Химический остров</a:t>
              </a:r>
              <a:r>
                <a:rPr lang="en-US" sz="700" dirty="0">
                  <a:ea typeface="SimSun" panose="02010600030101010101" pitchFamily="2" charset="-122"/>
                </a:rPr>
                <a:t> </a:t>
              </a:r>
              <a:endParaRPr lang="ru-RU" sz="700" dirty="0">
                <a:ea typeface="SimSun" panose="02010600030101010101" pitchFamily="2" charset="-122"/>
              </a:endParaRPr>
            </a:p>
          </p:txBody>
        </p:sp>
      </p:grpSp>
      <p:grpSp>
        <p:nvGrpSpPr>
          <p:cNvPr id="156" name="Группа 155"/>
          <p:cNvGrpSpPr/>
          <p:nvPr/>
        </p:nvGrpSpPr>
        <p:grpSpPr>
          <a:xfrm>
            <a:off x="6129414" y="4614454"/>
            <a:ext cx="1417187" cy="324707"/>
            <a:chOff x="1720866" y="5851431"/>
            <a:chExt cx="1535286" cy="432943"/>
          </a:xfrm>
        </p:grpSpPr>
        <p:cxnSp>
          <p:nvCxnSpPr>
            <p:cNvPr id="194" name="Прямая со стрелкой 193"/>
            <p:cNvCxnSpPr/>
            <p:nvPr/>
          </p:nvCxnSpPr>
          <p:spPr>
            <a:xfrm>
              <a:off x="1720867" y="5907024"/>
              <a:ext cx="228384" cy="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TextBox 19"/>
            <p:cNvSpPr txBox="1"/>
            <p:nvPr/>
          </p:nvSpPr>
          <p:spPr>
            <a:xfrm>
              <a:off x="1937050" y="6151615"/>
              <a:ext cx="1306901" cy="13275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r>
                <a:rPr lang="ru-RU" sz="800" dirty="0">
                  <a:ea typeface="SimSun" panose="02010600030101010101" pitchFamily="2" charset="-122"/>
                </a:rPr>
                <a:t>Отходы коры/газ</a:t>
              </a:r>
            </a:p>
          </p:txBody>
        </p:sp>
        <p:sp>
          <p:nvSpPr>
            <p:cNvPr id="212" name="TextBox 19"/>
            <p:cNvSpPr txBox="1"/>
            <p:nvPr/>
          </p:nvSpPr>
          <p:spPr>
            <a:xfrm>
              <a:off x="1949251" y="5851431"/>
              <a:ext cx="1306901" cy="13275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/>
            <a:p>
              <a:r>
                <a:rPr lang="ru-RU" sz="800" dirty="0">
                  <a:ea typeface="SimSun" panose="02010600030101010101" pitchFamily="2" charset="-122"/>
                </a:rPr>
                <a:t>Движение пара</a:t>
              </a:r>
            </a:p>
          </p:txBody>
        </p:sp>
        <p:cxnSp>
          <p:nvCxnSpPr>
            <p:cNvPr id="113" name="Прямая со стрелкой 112"/>
            <p:cNvCxnSpPr/>
            <p:nvPr/>
          </p:nvCxnSpPr>
          <p:spPr>
            <a:xfrm>
              <a:off x="1720866" y="6217892"/>
              <a:ext cx="228385" cy="0"/>
            </a:xfrm>
            <a:prstGeom prst="straightConnector1">
              <a:avLst/>
            </a:prstGeom>
            <a:ln w="2540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22"/>
          <p:cNvGrpSpPr/>
          <p:nvPr/>
        </p:nvGrpSpPr>
        <p:grpSpPr>
          <a:xfrm>
            <a:off x="1440193" y="1962232"/>
            <a:ext cx="815462" cy="556151"/>
            <a:chOff x="1646975" y="2647017"/>
            <a:chExt cx="883417" cy="741534"/>
          </a:xfrm>
        </p:grpSpPr>
        <p:cxnSp>
          <p:nvCxnSpPr>
            <p:cNvPr id="137" name="Прямая со стрелкой 136"/>
            <p:cNvCxnSpPr/>
            <p:nvPr/>
          </p:nvCxnSpPr>
          <p:spPr>
            <a:xfrm>
              <a:off x="1646975" y="3004667"/>
              <a:ext cx="0" cy="358859"/>
            </a:xfrm>
            <a:prstGeom prst="straightConnector1">
              <a:avLst/>
            </a:prstGeom>
            <a:ln w="2540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Соединительная линия уступом 137"/>
            <p:cNvCxnSpPr/>
            <p:nvPr/>
          </p:nvCxnSpPr>
          <p:spPr>
            <a:xfrm rot="16200000" flipH="1">
              <a:off x="1717917" y="2576076"/>
              <a:ext cx="741534" cy="883416"/>
            </a:xfrm>
            <a:prstGeom prst="bentConnector3">
              <a:avLst>
                <a:gd name="adj1" fmla="val 50000"/>
              </a:avLst>
            </a:prstGeom>
            <a:ln w="25400" cmpd="sng">
              <a:solidFill>
                <a:schemeClr val="accent6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80" name="Соединительная линия уступом 179"/>
          <p:cNvCxnSpPr/>
          <p:nvPr/>
        </p:nvCxnSpPr>
        <p:spPr>
          <a:xfrm rot="16200000" flipV="1">
            <a:off x="5392202" y="2808439"/>
            <a:ext cx="1653488" cy="2"/>
          </a:xfrm>
          <a:prstGeom prst="bentConnector3">
            <a:avLst>
              <a:gd name="adj1" fmla="val 50000"/>
            </a:avLst>
          </a:prstGeom>
          <a:ln w="25400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9"/>
          <p:cNvSpPr txBox="1"/>
          <p:nvPr/>
        </p:nvSpPr>
        <p:spPr>
          <a:xfrm>
            <a:off x="4456131" y="1383551"/>
            <a:ext cx="1206370" cy="9956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77925" tIns="38963" rIns="77925" bIns="38963" rtlCol="0" anchor="ctr"/>
          <a:lstStyle/>
          <a:p>
            <a:pPr algn="ctr"/>
            <a:r>
              <a:rPr lang="en-US" sz="800" dirty="0">
                <a:latin typeface="Times New Roman" panose="02020603050405020304" pitchFamily="18" charset="0"/>
                <a:ea typeface="SimSun" panose="02010600030101010101" pitchFamily="2" charset="-122"/>
              </a:rPr>
              <a:t>(2) </a:t>
            </a:r>
            <a:r>
              <a:rPr lang="ru-RU" sz="800" dirty="0">
                <a:latin typeface="Times New Roman" panose="02020603050405020304" pitchFamily="18" charset="0"/>
                <a:ea typeface="SimSun" panose="02010600030101010101" pitchFamily="2" charset="-122"/>
              </a:rPr>
              <a:t>Линия волокна</a:t>
            </a:r>
          </a:p>
        </p:txBody>
      </p:sp>
      <p:sp>
        <p:nvSpPr>
          <p:cNvPr id="185" name="TextBox 19"/>
          <p:cNvSpPr txBox="1"/>
          <p:nvPr/>
        </p:nvSpPr>
        <p:spPr>
          <a:xfrm>
            <a:off x="3185623" y="3063798"/>
            <a:ext cx="1535278" cy="10358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77925" tIns="38963" rIns="77925" bIns="38963" rtlCol="0" anchor="ctr"/>
          <a:lstStyle/>
          <a:p>
            <a:pPr algn="ctr"/>
            <a:r>
              <a:rPr lang="en-US" sz="800" dirty="0">
                <a:ea typeface="SimSun" panose="02010600030101010101" pitchFamily="2" charset="-122"/>
              </a:rPr>
              <a:t>(6) </a:t>
            </a:r>
            <a:r>
              <a:rPr lang="ru-RU" sz="800" dirty="0">
                <a:ea typeface="SimSun" panose="02010600030101010101" pitchFamily="2" charset="-122"/>
              </a:rPr>
              <a:t>Завод белого щелока</a:t>
            </a:r>
          </a:p>
        </p:txBody>
      </p:sp>
      <p:cxnSp>
        <p:nvCxnSpPr>
          <p:cNvPr id="200" name="Прямая со стрелкой 199"/>
          <p:cNvCxnSpPr/>
          <p:nvPr/>
        </p:nvCxnSpPr>
        <p:spPr>
          <a:xfrm>
            <a:off x="7258639" y="4664238"/>
            <a:ext cx="264808" cy="1082"/>
          </a:xfrm>
          <a:prstGeom prst="straightConnector1">
            <a:avLst/>
          </a:prstGeom>
          <a:ln w="25400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оединительная линия уступом 115"/>
          <p:cNvCxnSpPr/>
          <p:nvPr/>
        </p:nvCxnSpPr>
        <p:spPr>
          <a:xfrm rot="5400000">
            <a:off x="3503048" y="1228187"/>
            <a:ext cx="702000" cy="4320000"/>
          </a:xfrm>
          <a:prstGeom prst="bentConnector3">
            <a:avLst>
              <a:gd name="adj1" fmla="val 55057"/>
            </a:avLst>
          </a:prstGeom>
          <a:ln w="254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Соединительная линия уступом 146"/>
          <p:cNvCxnSpPr/>
          <p:nvPr/>
        </p:nvCxnSpPr>
        <p:spPr>
          <a:xfrm flipV="1">
            <a:off x="5098377" y="1981699"/>
            <a:ext cx="20409" cy="1600658"/>
          </a:xfrm>
          <a:prstGeom prst="straightConnector1">
            <a:avLst/>
          </a:prstGeom>
          <a:ln w="25400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9"/>
          <p:cNvSpPr txBox="1"/>
          <p:nvPr/>
        </p:nvSpPr>
        <p:spPr>
          <a:xfrm>
            <a:off x="2325050" y="3453201"/>
            <a:ext cx="1635222" cy="134092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77925" tIns="38963" rIns="77925" bIns="38963" rtlCol="0" anchor="ctr"/>
          <a:lstStyle/>
          <a:p>
            <a:pPr algn="ctr"/>
            <a:r>
              <a:rPr lang="ru-RU" sz="700" dirty="0">
                <a:ea typeface="SimSun" panose="02010600030101010101" pitchFamily="2" charset="-122"/>
              </a:rPr>
              <a:t>Пар под высоким давлением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9202" y="1512671"/>
            <a:ext cx="980187" cy="786573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lIns="77925" tIns="38963" rIns="77925" bIns="38963" rtlCol="0">
            <a:spAutoFit/>
          </a:bodyPr>
          <a:lstStyle/>
          <a:p>
            <a:pPr algn="ctr"/>
            <a:endParaRPr lang="en-US" sz="200" b="1" dirty="0">
              <a:solidFill>
                <a:srgbClr val="FF0000"/>
              </a:solidFill>
            </a:endParaRPr>
          </a:p>
          <a:p>
            <a:pPr algn="ctr"/>
            <a:r>
              <a:rPr lang="ru-RU" sz="800" b="1" dirty="0">
                <a:solidFill>
                  <a:srgbClr val="FF0000"/>
                </a:solidFill>
              </a:rPr>
              <a:t>На продажу</a:t>
            </a:r>
            <a:endParaRPr lang="en-US" sz="800" b="1" dirty="0">
              <a:solidFill>
                <a:srgbClr val="FF0000"/>
              </a:solidFill>
            </a:endParaRPr>
          </a:p>
          <a:p>
            <a:pPr algn="ctr"/>
            <a:endParaRPr lang="en-US" sz="200" b="1" dirty="0">
              <a:solidFill>
                <a:srgbClr val="FF0000"/>
              </a:solidFill>
            </a:endParaRPr>
          </a:p>
          <a:p>
            <a:pPr algn="ctr"/>
            <a:r>
              <a:rPr lang="ru-RU" sz="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Товарная целлюлоза,</a:t>
            </a:r>
            <a:endParaRPr lang="ru-RU" sz="8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ctr"/>
            <a:r>
              <a:rPr lang="ru-RU" sz="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Растворимая целлюлоза</a:t>
            </a:r>
            <a:endParaRPr lang="en-US" sz="8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ru-RU" sz="200" dirty="0"/>
          </a:p>
        </p:txBody>
      </p:sp>
      <p:sp>
        <p:nvSpPr>
          <p:cNvPr id="256" name="TextBox 255"/>
          <p:cNvSpPr txBox="1"/>
          <p:nvPr/>
        </p:nvSpPr>
        <p:spPr>
          <a:xfrm>
            <a:off x="7785062" y="2526806"/>
            <a:ext cx="980188" cy="63268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en-US" sz="200" b="1" dirty="0">
                <a:solidFill>
                  <a:srgbClr val="FF0000"/>
                </a:solidFill>
              </a:rPr>
              <a:t>4</a:t>
            </a:r>
          </a:p>
          <a:p>
            <a:pPr algn="ctr"/>
            <a:endParaRPr lang="en-US" sz="200" b="1" dirty="0">
              <a:solidFill>
                <a:srgbClr val="FF0000"/>
              </a:solidFill>
            </a:endParaRPr>
          </a:p>
          <a:p>
            <a:pPr algn="ctr"/>
            <a:r>
              <a:rPr lang="ru-RU" sz="800" b="1" dirty="0">
                <a:solidFill>
                  <a:srgbClr val="FF0000"/>
                </a:solidFill>
              </a:rPr>
              <a:t>На продажу</a:t>
            </a:r>
            <a:endParaRPr lang="en-US" sz="800" b="1" dirty="0">
              <a:solidFill>
                <a:srgbClr val="FF0000"/>
              </a:solidFill>
            </a:endParaRPr>
          </a:p>
          <a:p>
            <a:pPr algn="ctr"/>
            <a:endParaRPr lang="en-US" sz="200" b="1" dirty="0">
              <a:solidFill>
                <a:srgbClr val="FF0000"/>
              </a:solidFill>
            </a:endParaRPr>
          </a:p>
          <a:p>
            <a:pPr algn="ctr"/>
            <a:endParaRPr lang="en-US" sz="300" b="1" dirty="0">
              <a:solidFill>
                <a:srgbClr val="FF0000"/>
              </a:solidFill>
            </a:endParaRPr>
          </a:p>
          <a:p>
            <a:pPr algn="ctr"/>
            <a:r>
              <a:rPr lang="ru-RU" sz="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Сырое </a:t>
            </a:r>
            <a:r>
              <a:rPr lang="ru-RU" sz="800" dirty="0" err="1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талловое</a:t>
            </a:r>
            <a:r>
              <a:rPr lang="ru-RU" sz="8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масло</a:t>
            </a:r>
            <a:endParaRPr lang="en-US" sz="8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ru-RU" sz="300" dirty="0"/>
          </a:p>
        </p:txBody>
      </p:sp>
      <p:sp>
        <p:nvSpPr>
          <p:cNvPr id="304" name="TextBox 303"/>
          <p:cNvSpPr txBox="1"/>
          <p:nvPr/>
        </p:nvSpPr>
        <p:spPr>
          <a:xfrm>
            <a:off x="2225792" y="3635185"/>
            <a:ext cx="1833739" cy="323165"/>
          </a:xfrm>
          <a:prstGeom prst="rect">
            <a:avLst/>
          </a:prstGeom>
          <a:noFill/>
          <a:ln w="25400" cmpd="sng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700" b="1" dirty="0">
              <a:solidFill>
                <a:srgbClr val="FF0000"/>
              </a:solidFill>
            </a:endParaRPr>
          </a:p>
          <a:p>
            <a:pPr algn="ctr"/>
            <a:r>
              <a:rPr lang="ru-RU" sz="700" dirty="0">
                <a:ea typeface="SimSun" panose="02010600030101010101" pitchFamily="2" charset="-122"/>
              </a:rPr>
              <a:t>Пар слабого и среднего давления для процесса</a:t>
            </a:r>
          </a:p>
          <a:p>
            <a:pPr algn="ctr"/>
            <a:endParaRPr lang="ru-RU" sz="700" dirty="0"/>
          </a:p>
        </p:txBody>
      </p:sp>
      <p:sp>
        <p:nvSpPr>
          <p:cNvPr id="332" name="Скругленный прямоугольник 331"/>
          <p:cNvSpPr/>
          <p:nvPr/>
        </p:nvSpPr>
        <p:spPr>
          <a:xfrm>
            <a:off x="1164642" y="3725623"/>
            <a:ext cx="728781" cy="419289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(8)</a:t>
            </a:r>
          </a:p>
          <a:p>
            <a:pPr algn="ctr"/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Турбины</a:t>
            </a:r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6" name="TextBox 335"/>
          <p:cNvSpPr txBox="1"/>
          <p:nvPr/>
        </p:nvSpPr>
        <p:spPr>
          <a:xfrm>
            <a:off x="2225792" y="3982866"/>
            <a:ext cx="1833739" cy="430887"/>
          </a:xfrm>
          <a:prstGeom prst="rect">
            <a:avLst/>
          </a:prstGeom>
          <a:noFill/>
          <a:ln w="25400" cmpd="sng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endParaRPr lang="ru-RU" sz="700" dirty="0">
              <a:ea typeface="SimSun" panose="02010600030101010101" pitchFamily="2" charset="-122"/>
            </a:endParaRPr>
          </a:p>
          <a:p>
            <a:pPr algn="ctr"/>
            <a:r>
              <a:rPr lang="ru-RU" sz="700" dirty="0">
                <a:ea typeface="SimSun" panose="02010600030101010101" pitchFamily="2" charset="-122"/>
              </a:rPr>
              <a:t>Электричество для внутреннего пользования и </a:t>
            </a:r>
            <a:r>
              <a:rPr lang="en-US" sz="700" dirty="0">
                <a:ea typeface="SimSun" panose="02010600030101010101" pitchFamily="2" charset="-122"/>
              </a:rPr>
              <a:t> </a:t>
            </a:r>
          </a:p>
          <a:p>
            <a:pPr algn="ctr"/>
            <a:r>
              <a:rPr lang="ru-RU" sz="700" dirty="0">
                <a:solidFill>
                  <a:srgbClr val="FF0000"/>
                </a:solidFill>
                <a:ea typeface="SimSun" panose="02010600030101010101" pitchFamily="2" charset="-122"/>
              </a:rPr>
              <a:t>продажи</a:t>
            </a:r>
          </a:p>
          <a:p>
            <a:pPr algn="ctr"/>
            <a:endParaRPr lang="en-US" sz="700" b="1" dirty="0">
              <a:solidFill>
                <a:srgbClr val="FF0000"/>
              </a:solidFill>
            </a:endParaRPr>
          </a:p>
        </p:txBody>
      </p:sp>
      <p:cxnSp>
        <p:nvCxnSpPr>
          <p:cNvPr id="361" name="Прямая со стрелкой 360"/>
          <p:cNvCxnSpPr/>
          <p:nvPr/>
        </p:nvCxnSpPr>
        <p:spPr>
          <a:xfrm>
            <a:off x="1893423" y="4107363"/>
            <a:ext cx="332369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Скругленный прямоугольник 61"/>
          <p:cNvSpPr/>
          <p:nvPr/>
        </p:nvSpPr>
        <p:spPr>
          <a:xfrm>
            <a:off x="4397309" y="2499626"/>
            <a:ext cx="882493" cy="564171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700" dirty="0"/>
              <a:t>(6)</a:t>
            </a:r>
          </a:p>
          <a:p>
            <a:pPr algn="ctr"/>
            <a:r>
              <a:rPr lang="ru-RU" sz="700" dirty="0"/>
              <a:t>Фильтрация зеленого щелока</a:t>
            </a:r>
            <a:endParaRPr lang="en-US" sz="700" dirty="0"/>
          </a:p>
          <a:p>
            <a:pPr algn="ctr"/>
            <a:endParaRPr lang="ru-RU" sz="7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625650" y="2509189"/>
            <a:ext cx="697134" cy="554608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(5)</a:t>
            </a:r>
          </a:p>
          <a:p>
            <a:pPr algn="ctr"/>
            <a:r>
              <a:rPr lang="ru-RU" sz="700" dirty="0">
                <a:solidFill>
                  <a:srgbClr val="000000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содорегенерационный котел</a:t>
            </a:r>
            <a:endParaRPr lang="en-US" sz="70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ru-RU" sz="7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389" name="TextBox 388"/>
          <p:cNvSpPr txBox="1"/>
          <p:nvPr/>
        </p:nvSpPr>
        <p:spPr>
          <a:xfrm>
            <a:off x="2920722" y="2621648"/>
            <a:ext cx="573638" cy="18640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>
            <a:defPPr>
              <a:defRPr lang="en-US"/>
            </a:defPPr>
          </a:lstStyle>
          <a:p>
            <a:r>
              <a:rPr lang="ru-RU" sz="700" dirty="0">
                <a:solidFill>
                  <a:schemeClr val="dk1"/>
                </a:solidFill>
                <a:ea typeface="SimSun" panose="02010600030101010101" pitchFamily="2" charset="-122"/>
              </a:rPr>
              <a:t>Биогаз</a:t>
            </a:r>
            <a:endParaRPr lang="ru-RU" sz="800" dirty="0">
              <a:solidFill>
                <a:schemeClr val="dk1"/>
              </a:solidFill>
              <a:ea typeface="SimSun" panose="02010600030101010101" pitchFamily="2" charset="-122"/>
            </a:endParaRPr>
          </a:p>
        </p:txBody>
      </p:sp>
      <p:sp>
        <p:nvSpPr>
          <p:cNvPr id="390" name="TextBox 19"/>
          <p:cNvSpPr txBox="1"/>
          <p:nvPr/>
        </p:nvSpPr>
        <p:spPr>
          <a:xfrm>
            <a:off x="2508617" y="2263338"/>
            <a:ext cx="952779" cy="9376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77925" tIns="38963" rIns="77925" bIns="38963" rtlCol="0" anchor="ctr"/>
          <a:lstStyle/>
          <a:p>
            <a:pPr algn="ctr"/>
            <a:r>
              <a:rPr lang="ru-RU" sz="800" dirty="0">
                <a:ea typeface="SimSun" panose="02010600030101010101" pitchFamily="2" charset="-122"/>
              </a:rPr>
              <a:t>Белый щелок</a:t>
            </a:r>
          </a:p>
        </p:txBody>
      </p:sp>
      <p:sp>
        <p:nvSpPr>
          <p:cNvPr id="106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</a:rPr>
              <a:t>5</a:t>
            </a:r>
            <a:r>
              <a:rPr lang="ru-RU" sz="24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. </a:t>
            </a:r>
            <a:r>
              <a:rPr lang="ru-RU" sz="2400" b="1" dirty="0">
                <a:solidFill>
                  <a:schemeClr val="bg1"/>
                </a:solidFill>
                <a:latin typeface="Calibri Light" panose="020F0302020204030204" pitchFamily="34" charset="0"/>
              </a:rPr>
              <a:t>Производственный процесс</a:t>
            </a:r>
            <a:endParaRPr lang="cs-CZ" sz="2400" dirty="0"/>
          </a:p>
        </p:txBody>
      </p:sp>
      <p:pic>
        <p:nvPicPr>
          <p:cNvPr id="107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469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2885" y="4869656"/>
            <a:ext cx="691116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6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Социально-экономические эффекты (1/4)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sp>
        <p:nvSpPr>
          <p:cNvPr id="45" name="Obdélník 44"/>
          <p:cNvSpPr/>
          <p:nvPr/>
        </p:nvSpPr>
        <p:spPr>
          <a:xfrm>
            <a:off x="1" y="694483"/>
            <a:ext cx="2448768" cy="44490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5"/>
          <p:cNvSpPr txBox="1"/>
          <p:nvPr/>
        </p:nvSpPr>
        <p:spPr>
          <a:xfrm>
            <a:off x="1" y="802468"/>
            <a:ext cx="2448768" cy="4152411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prstClr val="black"/>
                </a:solidFill>
              </a:rPr>
              <a:t>В феврале 2015 </a:t>
            </a:r>
            <a:r>
              <a:rPr lang="ru-RU" sz="1200" dirty="0"/>
              <a:t>между Правительством Красноярского края и ООО «Сибирский Лес» было подписано Соглашение о сотрудничестве</a:t>
            </a:r>
            <a:r>
              <a:rPr lang="en-US" sz="1200" dirty="0"/>
              <a:t> с ц</a:t>
            </a:r>
            <a:r>
              <a:rPr lang="ru-RU" sz="1200" dirty="0"/>
              <a:t>елью   взаимовыгодного сотрудничества и совместных действий в области реализации инвестиционного проекта</a:t>
            </a:r>
          </a:p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В апреле 2017 подписано соглашение с </a:t>
            </a:r>
            <a:r>
              <a:rPr lang="ru-RU" sz="1200" dirty="0" err="1"/>
              <a:t>Сиб</a:t>
            </a:r>
            <a:r>
              <a:rPr lang="ru-RU" sz="1200" dirty="0"/>
              <a:t> ГУ </a:t>
            </a:r>
            <a:r>
              <a:rPr lang="ru-RU" sz="1200" dirty="0" err="1"/>
              <a:t>НиТ</a:t>
            </a:r>
            <a:r>
              <a:rPr lang="ru-RU" sz="1200" dirty="0"/>
              <a:t> о подготовке кадров</a:t>
            </a:r>
          </a:p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В июне 2018 заключено соглашение с Агентством труда и занятости Красноярского края о кадровом обеспечении завода</a:t>
            </a:r>
          </a:p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ru-RU" sz="1200" dirty="0"/>
          </a:p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ru-RU" sz="12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3338623" y="802468"/>
            <a:ext cx="5114261" cy="4234484"/>
            <a:chOff x="3463490" y="735684"/>
            <a:chExt cx="3992110" cy="3908068"/>
          </a:xfrm>
        </p:grpSpPr>
        <p:sp>
          <p:nvSpPr>
            <p:cNvPr id="8" name="Полилиния 7"/>
            <p:cNvSpPr/>
            <p:nvPr/>
          </p:nvSpPr>
          <p:spPr>
            <a:xfrm>
              <a:off x="6183608" y="1948554"/>
              <a:ext cx="1271992" cy="1458026"/>
            </a:xfrm>
            <a:custGeom>
              <a:avLst/>
              <a:gdLst>
                <a:gd name="connsiteX0" fmla="*/ 0 w 995414"/>
                <a:gd name="connsiteY0" fmla="*/ 433005 h 866010"/>
                <a:gd name="connsiteX1" fmla="*/ 216503 w 995414"/>
                <a:gd name="connsiteY1" fmla="*/ 0 h 866010"/>
                <a:gd name="connsiteX2" fmla="*/ 778912 w 995414"/>
                <a:gd name="connsiteY2" fmla="*/ 0 h 866010"/>
                <a:gd name="connsiteX3" fmla="*/ 995414 w 995414"/>
                <a:gd name="connsiteY3" fmla="*/ 433005 h 866010"/>
                <a:gd name="connsiteX4" fmla="*/ 778912 w 995414"/>
                <a:gd name="connsiteY4" fmla="*/ 866010 h 866010"/>
                <a:gd name="connsiteX5" fmla="*/ 216503 w 995414"/>
                <a:gd name="connsiteY5" fmla="*/ 866010 h 866010"/>
                <a:gd name="connsiteX6" fmla="*/ 0 w 995414"/>
                <a:gd name="connsiteY6" fmla="*/ 433005 h 86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14" h="866010">
                  <a:moveTo>
                    <a:pt x="497707" y="0"/>
                  </a:moveTo>
                  <a:lnTo>
                    <a:pt x="995413" y="188358"/>
                  </a:lnTo>
                  <a:lnTo>
                    <a:pt x="995413" y="677653"/>
                  </a:lnTo>
                  <a:lnTo>
                    <a:pt x="497707" y="866010"/>
                  </a:lnTo>
                  <a:lnTo>
                    <a:pt x="1" y="677653"/>
                  </a:lnTo>
                  <a:lnTo>
                    <a:pt x="1" y="188358"/>
                  </a:lnTo>
                  <a:lnTo>
                    <a:pt x="497707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433" tIns="185599" rIns="165433" bIns="185599" numCol="1" spcCol="1270" anchor="ctr" anchorCtr="0">
              <a:noAutofit/>
            </a:bodyPr>
            <a:lstStyle/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dirty="0">
                <a:solidFill>
                  <a:schemeClr val="tx1"/>
                </a:solidFill>
              </a:endParaRPr>
            </a:p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Налоговые поступлений в бюджеты всех уровней - более 2,0 </a:t>
              </a:r>
              <a:r>
                <a:rPr lang="ru-RU" sz="1200" dirty="0" err="1">
                  <a:solidFill>
                    <a:schemeClr val="tx1"/>
                  </a:solidFill>
                </a:rPr>
                <a:t>млрд.руб</a:t>
              </a:r>
              <a:r>
                <a:rPr lang="ru-RU" sz="1200" dirty="0">
                  <a:solidFill>
                    <a:schemeClr val="tx1"/>
                  </a:solidFill>
                </a:rPr>
                <a:t>  </a:t>
              </a:r>
              <a:endParaRPr lang="ru-RU" sz="800" dirty="0">
                <a:solidFill>
                  <a:schemeClr val="tx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656570" y="1353006"/>
              <a:ext cx="510850" cy="59724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5547612" y="735684"/>
              <a:ext cx="1271992" cy="1456327"/>
            </a:xfrm>
            <a:custGeom>
              <a:avLst/>
              <a:gdLst>
                <a:gd name="connsiteX0" fmla="*/ 0 w 995414"/>
                <a:gd name="connsiteY0" fmla="*/ 433005 h 866010"/>
                <a:gd name="connsiteX1" fmla="*/ 216503 w 995414"/>
                <a:gd name="connsiteY1" fmla="*/ 0 h 866010"/>
                <a:gd name="connsiteX2" fmla="*/ 778912 w 995414"/>
                <a:gd name="connsiteY2" fmla="*/ 0 h 866010"/>
                <a:gd name="connsiteX3" fmla="*/ 995414 w 995414"/>
                <a:gd name="connsiteY3" fmla="*/ 433005 h 866010"/>
                <a:gd name="connsiteX4" fmla="*/ 778912 w 995414"/>
                <a:gd name="connsiteY4" fmla="*/ 866010 h 866010"/>
                <a:gd name="connsiteX5" fmla="*/ 216503 w 995414"/>
                <a:gd name="connsiteY5" fmla="*/ 866010 h 866010"/>
                <a:gd name="connsiteX6" fmla="*/ 0 w 995414"/>
                <a:gd name="connsiteY6" fmla="*/ 433005 h 86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14" h="866010">
                  <a:moveTo>
                    <a:pt x="497707" y="0"/>
                  </a:moveTo>
                  <a:lnTo>
                    <a:pt x="995413" y="188358"/>
                  </a:lnTo>
                  <a:lnTo>
                    <a:pt x="995413" y="677653"/>
                  </a:lnTo>
                  <a:lnTo>
                    <a:pt x="497707" y="866010"/>
                  </a:lnTo>
                  <a:lnTo>
                    <a:pt x="1" y="677653"/>
                  </a:lnTo>
                  <a:lnTo>
                    <a:pt x="1" y="188358"/>
                  </a:lnTo>
                  <a:lnTo>
                    <a:pt x="497707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4953" tIns="155119" rIns="134953" bIns="155119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tx1"/>
                  </a:solidFill>
                </a:rPr>
                <a:t>Вклад в </a:t>
              </a:r>
              <a:r>
                <a:rPr lang="ru-RU" sz="1200" dirty="0">
                  <a:solidFill>
                    <a:schemeClr val="tx1"/>
                  </a:solidFill>
                </a:rPr>
                <a:t>стратегию Красноярского края по организации устойчивого лесопользования</a:t>
              </a:r>
            </a:p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823249" y="1950254"/>
              <a:ext cx="1271992" cy="1458028"/>
            </a:xfrm>
            <a:custGeom>
              <a:avLst/>
              <a:gdLst>
                <a:gd name="connsiteX0" fmla="*/ 0 w 995414"/>
                <a:gd name="connsiteY0" fmla="*/ 433005 h 866010"/>
                <a:gd name="connsiteX1" fmla="*/ 216503 w 995414"/>
                <a:gd name="connsiteY1" fmla="*/ 0 h 866010"/>
                <a:gd name="connsiteX2" fmla="*/ 778912 w 995414"/>
                <a:gd name="connsiteY2" fmla="*/ 0 h 866010"/>
                <a:gd name="connsiteX3" fmla="*/ 995414 w 995414"/>
                <a:gd name="connsiteY3" fmla="*/ 433005 h 866010"/>
                <a:gd name="connsiteX4" fmla="*/ 778912 w 995414"/>
                <a:gd name="connsiteY4" fmla="*/ 866010 h 866010"/>
                <a:gd name="connsiteX5" fmla="*/ 216503 w 995414"/>
                <a:gd name="connsiteY5" fmla="*/ 866010 h 866010"/>
                <a:gd name="connsiteX6" fmla="*/ 0 w 995414"/>
                <a:gd name="connsiteY6" fmla="*/ 433005 h 86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14" h="866010">
                  <a:moveTo>
                    <a:pt x="497707" y="0"/>
                  </a:moveTo>
                  <a:lnTo>
                    <a:pt x="995413" y="188358"/>
                  </a:lnTo>
                  <a:lnTo>
                    <a:pt x="995413" y="677653"/>
                  </a:lnTo>
                  <a:lnTo>
                    <a:pt x="497707" y="866010"/>
                  </a:lnTo>
                  <a:lnTo>
                    <a:pt x="1" y="677653"/>
                  </a:lnTo>
                  <a:lnTo>
                    <a:pt x="1" y="188358"/>
                  </a:lnTo>
                  <a:lnTo>
                    <a:pt x="497707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433" tIns="185599" rIns="165433" bIns="185599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/>
                <a:t>Сибирский Лес</a:t>
              </a: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099486" y="3178094"/>
              <a:ext cx="1271992" cy="1456327"/>
            </a:xfrm>
            <a:custGeom>
              <a:avLst/>
              <a:gdLst>
                <a:gd name="connsiteX0" fmla="*/ 0 w 995414"/>
                <a:gd name="connsiteY0" fmla="*/ 433005 h 866010"/>
                <a:gd name="connsiteX1" fmla="*/ 216503 w 995414"/>
                <a:gd name="connsiteY1" fmla="*/ 0 h 866010"/>
                <a:gd name="connsiteX2" fmla="*/ 778912 w 995414"/>
                <a:gd name="connsiteY2" fmla="*/ 0 h 866010"/>
                <a:gd name="connsiteX3" fmla="*/ 995414 w 995414"/>
                <a:gd name="connsiteY3" fmla="*/ 433005 h 866010"/>
                <a:gd name="connsiteX4" fmla="*/ 778912 w 995414"/>
                <a:gd name="connsiteY4" fmla="*/ 866010 h 866010"/>
                <a:gd name="connsiteX5" fmla="*/ 216503 w 995414"/>
                <a:gd name="connsiteY5" fmla="*/ 866010 h 866010"/>
                <a:gd name="connsiteX6" fmla="*/ 0 w 995414"/>
                <a:gd name="connsiteY6" fmla="*/ 433005 h 86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14" h="866010">
                  <a:moveTo>
                    <a:pt x="497707" y="0"/>
                  </a:moveTo>
                  <a:lnTo>
                    <a:pt x="995413" y="188358"/>
                  </a:lnTo>
                  <a:lnTo>
                    <a:pt x="995413" y="677653"/>
                  </a:lnTo>
                  <a:lnTo>
                    <a:pt x="497707" y="866010"/>
                  </a:lnTo>
                  <a:lnTo>
                    <a:pt x="1" y="677653"/>
                  </a:lnTo>
                  <a:lnTo>
                    <a:pt x="1" y="188358"/>
                  </a:lnTo>
                  <a:lnTo>
                    <a:pt x="497707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4953" tIns="155119" rIns="134953" bIns="155119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Развитие сопровождающей сферы услуг и сопряженных производств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5459245" y="3187425"/>
              <a:ext cx="1271992" cy="1456327"/>
            </a:xfrm>
            <a:custGeom>
              <a:avLst/>
              <a:gdLst>
                <a:gd name="connsiteX0" fmla="*/ 0 w 995414"/>
                <a:gd name="connsiteY0" fmla="*/ 433005 h 866010"/>
                <a:gd name="connsiteX1" fmla="*/ 216503 w 995414"/>
                <a:gd name="connsiteY1" fmla="*/ 0 h 866010"/>
                <a:gd name="connsiteX2" fmla="*/ 778912 w 995414"/>
                <a:gd name="connsiteY2" fmla="*/ 0 h 866010"/>
                <a:gd name="connsiteX3" fmla="*/ 995414 w 995414"/>
                <a:gd name="connsiteY3" fmla="*/ 433005 h 866010"/>
                <a:gd name="connsiteX4" fmla="*/ 778912 w 995414"/>
                <a:gd name="connsiteY4" fmla="*/ 866010 h 866010"/>
                <a:gd name="connsiteX5" fmla="*/ 216503 w 995414"/>
                <a:gd name="connsiteY5" fmla="*/ 866010 h 866010"/>
                <a:gd name="connsiteX6" fmla="*/ 0 w 995414"/>
                <a:gd name="connsiteY6" fmla="*/ 433005 h 86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14" h="866010">
                  <a:moveTo>
                    <a:pt x="497707" y="0"/>
                  </a:moveTo>
                  <a:lnTo>
                    <a:pt x="995413" y="188358"/>
                  </a:lnTo>
                  <a:lnTo>
                    <a:pt x="995413" y="677653"/>
                  </a:lnTo>
                  <a:lnTo>
                    <a:pt x="497707" y="866010"/>
                  </a:lnTo>
                  <a:lnTo>
                    <a:pt x="1" y="677653"/>
                  </a:lnTo>
                  <a:lnTo>
                    <a:pt x="1" y="188358"/>
                  </a:lnTo>
                  <a:lnTo>
                    <a:pt x="497707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433" tIns="185599" rIns="165433" bIns="185599" numCol="1" spcCol="1270" anchor="ctr" anchorCtr="0">
              <a:noAutofit/>
            </a:bodyPr>
            <a:lstStyle/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dirty="0">
                <a:solidFill>
                  <a:schemeClr val="tx1"/>
                </a:solidFill>
              </a:endParaRPr>
            </a:p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Создание более 3,5 тыс. рабочих мест на </a:t>
              </a:r>
              <a:r>
                <a:rPr lang="ru-RU" sz="1200" dirty="0" err="1">
                  <a:solidFill>
                    <a:schemeClr val="tx1"/>
                  </a:solidFill>
                </a:rPr>
                <a:t>промплощадке</a:t>
              </a:r>
              <a:r>
                <a:rPr lang="ru-RU" sz="1200" dirty="0">
                  <a:solidFill>
                    <a:schemeClr val="tx1"/>
                  </a:solidFill>
                </a:rPr>
                <a:t> и на лесозаготовке</a:t>
              </a:r>
              <a:endParaRPr lang="ru-RU" sz="800" dirty="0"/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kern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4187253" y="735684"/>
              <a:ext cx="1271992" cy="1458027"/>
            </a:xfrm>
            <a:custGeom>
              <a:avLst/>
              <a:gdLst>
                <a:gd name="connsiteX0" fmla="*/ 0 w 995414"/>
                <a:gd name="connsiteY0" fmla="*/ 433005 h 866010"/>
                <a:gd name="connsiteX1" fmla="*/ 216503 w 995414"/>
                <a:gd name="connsiteY1" fmla="*/ 0 h 866010"/>
                <a:gd name="connsiteX2" fmla="*/ 778912 w 995414"/>
                <a:gd name="connsiteY2" fmla="*/ 0 h 866010"/>
                <a:gd name="connsiteX3" fmla="*/ 995414 w 995414"/>
                <a:gd name="connsiteY3" fmla="*/ 433005 h 866010"/>
                <a:gd name="connsiteX4" fmla="*/ 778912 w 995414"/>
                <a:gd name="connsiteY4" fmla="*/ 866010 h 866010"/>
                <a:gd name="connsiteX5" fmla="*/ 216503 w 995414"/>
                <a:gd name="connsiteY5" fmla="*/ 866010 h 866010"/>
                <a:gd name="connsiteX6" fmla="*/ 0 w 995414"/>
                <a:gd name="connsiteY6" fmla="*/ 433005 h 86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14" h="866010">
                  <a:moveTo>
                    <a:pt x="497707" y="0"/>
                  </a:moveTo>
                  <a:lnTo>
                    <a:pt x="995413" y="188358"/>
                  </a:lnTo>
                  <a:lnTo>
                    <a:pt x="995413" y="677653"/>
                  </a:lnTo>
                  <a:lnTo>
                    <a:pt x="497707" y="866010"/>
                  </a:lnTo>
                  <a:lnTo>
                    <a:pt x="1" y="677653"/>
                  </a:lnTo>
                  <a:lnTo>
                    <a:pt x="1" y="188358"/>
                  </a:lnTo>
                  <a:lnTo>
                    <a:pt x="497707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4953" tIns="155120" rIns="134953" bIns="155119" numCol="1" spcCol="1270" anchor="ctr" anchorCtr="0">
              <a:noAutofit/>
            </a:bodyPr>
            <a:lstStyle/>
            <a:p>
              <a:pPr algn="ctr" defTabSz="1600200">
                <a:spcBef>
                  <a:spcPct val="0"/>
                </a:spcBef>
              </a:pPr>
              <a:r>
                <a:rPr lang="ru-RU" sz="1200" dirty="0">
                  <a:solidFill>
                    <a:schemeClr val="tx1"/>
                  </a:solidFill>
                </a:rPr>
                <a:t>Санитарный эффект для лесного хозяйства </a:t>
              </a:r>
            </a:p>
            <a:p>
              <a:pPr lvl="0" algn="ctr" defTabSz="1600200">
                <a:spcBef>
                  <a:spcPct val="0"/>
                </a:spcBef>
              </a:pPr>
              <a:r>
                <a:rPr lang="ru-RU" sz="1200" kern="1200" dirty="0">
                  <a:solidFill>
                    <a:schemeClr val="tx1"/>
                  </a:solidFill>
                </a:rPr>
                <a:t>Красноярского края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3463490" y="1948554"/>
              <a:ext cx="1271992" cy="1458028"/>
            </a:xfrm>
            <a:custGeom>
              <a:avLst/>
              <a:gdLst>
                <a:gd name="connsiteX0" fmla="*/ 0 w 995414"/>
                <a:gd name="connsiteY0" fmla="*/ 433005 h 866010"/>
                <a:gd name="connsiteX1" fmla="*/ 216503 w 995414"/>
                <a:gd name="connsiteY1" fmla="*/ 0 h 866010"/>
                <a:gd name="connsiteX2" fmla="*/ 778912 w 995414"/>
                <a:gd name="connsiteY2" fmla="*/ 0 h 866010"/>
                <a:gd name="connsiteX3" fmla="*/ 995414 w 995414"/>
                <a:gd name="connsiteY3" fmla="*/ 433005 h 866010"/>
                <a:gd name="connsiteX4" fmla="*/ 778912 w 995414"/>
                <a:gd name="connsiteY4" fmla="*/ 866010 h 866010"/>
                <a:gd name="connsiteX5" fmla="*/ 216503 w 995414"/>
                <a:gd name="connsiteY5" fmla="*/ 866010 h 866010"/>
                <a:gd name="connsiteX6" fmla="*/ 0 w 995414"/>
                <a:gd name="connsiteY6" fmla="*/ 433005 h 86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14" h="866010">
                  <a:moveTo>
                    <a:pt x="497707" y="0"/>
                  </a:moveTo>
                  <a:lnTo>
                    <a:pt x="995413" y="188358"/>
                  </a:lnTo>
                  <a:lnTo>
                    <a:pt x="995413" y="677653"/>
                  </a:lnTo>
                  <a:lnTo>
                    <a:pt x="497707" y="866010"/>
                  </a:lnTo>
                  <a:lnTo>
                    <a:pt x="1" y="677653"/>
                  </a:lnTo>
                  <a:lnTo>
                    <a:pt x="1" y="188358"/>
                  </a:lnTo>
                  <a:lnTo>
                    <a:pt x="497707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4953" tIns="155120" rIns="134953" bIns="155119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dirty="0">
                <a:solidFill>
                  <a:schemeClr val="tx1"/>
                </a:solidFill>
              </a:endParaRPr>
            </a:p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</a:rPr>
                <a:t>Социально-экономическое партнерство -  строительство питьевого водозабора для </a:t>
              </a:r>
              <a:r>
                <a:rPr lang="ru-RU" sz="1200" dirty="0" err="1">
                  <a:solidFill>
                    <a:schemeClr val="tx1"/>
                  </a:solidFill>
                </a:rPr>
                <a:t>г.Лесосибирска</a:t>
              </a:r>
              <a:endParaRPr lang="ru-RU" sz="1200" dirty="0">
                <a:solidFill>
                  <a:schemeClr val="tx1"/>
                </a:solidFill>
              </a:endParaRPr>
            </a:p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45962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8879" y="4869656"/>
            <a:ext cx="525122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6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Социально-экономические эффекты (2/4)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xmlns="" id="{3CB57523-6C92-1B45-9593-7254744E0D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9325626"/>
              </p:ext>
            </p:extLst>
          </p:nvPr>
        </p:nvGraphicFramePr>
        <p:xfrm>
          <a:off x="327617" y="1467247"/>
          <a:ext cx="8540162" cy="252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343">
                  <a:extLst>
                    <a:ext uri="{9D8B030D-6E8A-4147-A177-3AD203B41FA5}">
                      <a16:colId xmlns:a16="http://schemas.microsoft.com/office/drawing/2014/main" xmlns="" val="4248414051"/>
                    </a:ext>
                  </a:extLst>
                </a:gridCol>
                <a:gridCol w="67333">
                  <a:extLst>
                    <a:ext uri="{9D8B030D-6E8A-4147-A177-3AD203B41FA5}">
                      <a16:colId xmlns:a16="http://schemas.microsoft.com/office/drawing/2014/main" xmlns="" val="226526373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1651876339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4092429802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2613892566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2352274716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1626405090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2184633855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1396298362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984668341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292593660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1147232119"/>
                    </a:ext>
                  </a:extLst>
                </a:gridCol>
                <a:gridCol w="617226">
                  <a:extLst>
                    <a:ext uri="{9D8B030D-6E8A-4147-A177-3AD203B41FA5}">
                      <a16:colId xmlns:a16="http://schemas.microsoft.com/office/drawing/2014/main" xmlns="" val="2202156058"/>
                    </a:ext>
                  </a:extLst>
                </a:gridCol>
              </a:tblGrid>
              <a:tr h="2424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err="1">
                          <a:effectLst/>
                          <a:latin typeface="+mn-lt"/>
                          <a:cs typeface="Lato" panose="020F0502020204030203" pitchFamily="34" charset="0"/>
                        </a:rPr>
                        <a:t>Млн.рублей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48664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2020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2021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2022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2023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2024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2025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2026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2027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2028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2029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2030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6673213"/>
                  </a:ext>
                </a:extLst>
              </a:tr>
              <a:tr h="242494">
                <a:tc gridSpan="13"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Федеральный бюджет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14843272"/>
                  </a:ext>
                </a:extLst>
              </a:tr>
              <a:tr h="3295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Налог на прибыль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318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2 091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2 432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2 805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3 261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3 625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3 928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18792089"/>
                  </a:ext>
                </a:extLst>
              </a:tr>
              <a:tr h="3295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НДФЛ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36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354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2 129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2 470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2 843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3 300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3 665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3 969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95047582"/>
                  </a:ext>
                </a:extLst>
              </a:tr>
              <a:tr h="4746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Расходы на социальные взносы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45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113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115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117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85947638"/>
                  </a:ext>
                </a:extLst>
              </a:tr>
              <a:tr h="3295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Итого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60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118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137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140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778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4 328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5 012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5 761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6 676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7 407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8 017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2416539"/>
                  </a:ext>
                </a:extLst>
              </a:tr>
              <a:tr h="242494">
                <a:tc gridSpan="13"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Региональный бюджет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2061938"/>
                  </a:ext>
                </a:extLst>
              </a:tr>
              <a:tr h="3295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Налог на имущество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+mn-lt"/>
                          <a:cs typeface="Lato" panose="020F0502020204030203" pitchFamily="34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        -  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149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1 168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1 124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1 079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1 033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988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943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897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851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+mn-lt"/>
                          <a:cs typeface="Lato" panose="020F0502020204030203" pitchFamily="34" charset="0"/>
                        </a:rPr>
                        <a:t>805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8111" marR="8111" marT="811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8347264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38125" y="976641"/>
            <a:ext cx="8629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ru-RU" altLang="en-US" sz="1200" b="1" dirty="0">
                <a:ea typeface="Lato" panose="020B0604020202020204" charset="0"/>
                <a:cs typeface="Lato" panose="020B0604020202020204" charset="0"/>
              </a:rPr>
              <a:t>Налоговые поступления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763790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31619" y="4869656"/>
            <a:ext cx="712381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6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Социально-экономические эффекты (3/4)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sp>
        <p:nvSpPr>
          <p:cNvPr id="45" name="Obdélník 44"/>
          <p:cNvSpPr/>
          <p:nvPr/>
        </p:nvSpPr>
        <p:spPr>
          <a:xfrm>
            <a:off x="1" y="694483"/>
            <a:ext cx="2448768" cy="44490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5"/>
          <p:cNvSpPr txBox="1"/>
          <p:nvPr/>
        </p:nvSpPr>
        <p:spPr>
          <a:xfrm>
            <a:off x="1" y="802468"/>
            <a:ext cx="2448768" cy="3547117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altLang="en-US" sz="1200" dirty="0">
                <a:solidFill>
                  <a:prstClr val="black"/>
                </a:solidFill>
              </a:rPr>
              <a:t>14 мая 2018 между ООО «Сибирский Лес» и Администрацией </a:t>
            </a:r>
            <a:r>
              <a:rPr lang="ru-RU" altLang="en-US" sz="1200" dirty="0" err="1">
                <a:solidFill>
                  <a:prstClr val="black"/>
                </a:solidFill>
              </a:rPr>
              <a:t>г.Лесосибирска</a:t>
            </a:r>
            <a:r>
              <a:rPr lang="ru-RU" altLang="en-US" sz="1200" dirty="0">
                <a:solidFill>
                  <a:prstClr val="black"/>
                </a:solidFill>
              </a:rPr>
              <a:t> подписано соглашение о сотрудничестве по организации системы хозяйственно-питьевого водоснабжения </a:t>
            </a:r>
            <a:r>
              <a:rPr lang="ru-RU" altLang="en-US" sz="1200" dirty="0" err="1">
                <a:solidFill>
                  <a:prstClr val="black"/>
                </a:solidFill>
              </a:rPr>
              <a:t>г.Лесосибирска</a:t>
            </a:r>
            <a:r>
              <a:rPr lang="ru-RU" altLang="en-US" sz="1200" dirty="0">
                <a:solidFill>
                  <a:prstClr val="black"/>
                </a:solidFill>
              </a:rPr>
              <a:t> </a:t>
            </a:r>
          </a:p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altLang="en-US" sz="1200" dirty="0">
                <a:solidFill>
                  <a:prstClr val="black"/>
                </a:solidFill>
              </a:rPr>
              <a:t>Общая потребность в воде г. </a:t>
            </a:r>
            <a:r>
              <a:rPr lang="ru-RU" altLang="en-US" sz="1200" dirty="0" err="1">
                <a:solidFill>
                  <a:prstClr val="black"/>
                </a:solidFill>
              </a:rPr>
              <a:t>Лесосибирска</a:t>
            </a:r>
            <a:r>
              <a:rPr lang="ru-RU" altLang="en-US" sz="1200" dirty="0">
                <a:solidFill>
                  <a:prstClr val="black"/>
                </a:solidFill>
              </a:rPr>
              <a:t> 26,000 м3 в сутки</a:t>
            </a:r>
          </a:p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altLang="en-US" sz="1200" dirty="0">
                <a:solidFill>
                  <a:prstClr val="black"/>
                </a:solidFill>
              </a:rPr>
              <a:t>Срок реализация проекта строительства водозабора - 36 месяцев</a:t>
            </a:r>
          </a:p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altLang="en-US" sz="1200" dirty="0">
                <a:solidFill>
                  <a:prstClr val="black"/>
                </a:solidFill>
              </a:rPr>
              <a:t>Расчетная стоимость строительства – 1,5 млрд. рублей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419" y="1010006"/>
            <a:ext cx="5592026" cy="4072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Box 19"/>
          <p:cNvSpPr txBox="1"/>
          <p:nvPr/>
        </p:nvSpPr>
        <p:spPr>
          <a:xfrm>
            <a:off x="2595419" y="4805691"/>
            <a:ext cx="3386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ru-RU" altLang="en-US" sz="1200" dirty="0">
                <a:ea typeface="Lato" panose="020B0604020202020204" charset="0"/>
                <a:cs typeface="Lato" panose="020B0604020202020204" charset="0"/>
              </a:rPr>
              <a:t>Трассировка водозабора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52950" y="1246294"/>
            <a:ext cx="438530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ru-RU" altLang="en-US" sz="1200" dirty="0">
                <a:solidFill>
                  <a:prstClr val="black"/>
                </a:solidFill>
              </a:rPr>
              <a:t>С июня 2018 года начались:</a:t>
            </a:r>
          </a:p>
          <a:p>
            <a:pPr marL="266700" indent="-171450">
              <a:spcBef>
                <a:spcPts val="2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altLang="en-US" sz="1200" dirty="0">
                <a:solidFill>
                  <a:prstClr val="black"/>
                </a:solidFill>
              </a:rPr>
              <a:t>кадастровые (землеустроительные) работы </a:t>
            </a:r>
          </a:p>
          <a:p>
            <a:pPr marL="266700" indent="-171450">
              <a:spcBef>
                <a:spcPts val="2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altLang="en-US" sz="1200" dirty="0">
                <a:solidFill>
                  <a:prstClr val="black"/>
                </a:solidFill>
              </a:rPr>
              <a:t>историко-культурная экспертиза</a:t>
            </a:r>
          </a:p>
          <a:p>
            <a:pPr marL="266700" indent="-171450">
              <a:spcBef>
                <a:spcPts val="2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altLang="en-US" sz="1200" dirty="0">
                <a:solidFill>
                  <a:prstClr val="black"/>
                </a:solidFill>
              </a:rPr>
              <a:t>проектно-изыскательские работы (и</a:t>
            </a:r>
            <a:r>
              <a:rPr lang="ru-RU" sz="1200" dirty="0">
                <a:solidFill>
                  <a:prstClr val="black"/>
                </a:solidFill>
              </a:rPr>
              <a:t>нженерно-геодезические, инженерно-экологические, инженерно-геологические, инженерно-гидрологические),  </a:t>
            </a:r>
            <a:r>
              <a:rPr lang="ru-RU" altLang="en-US" sz="1200" dirty="0">
                <a:solidFill>
                  <a:prstClr val="black"/>
                </a:solidFill>
              </a:rPr>
              <a:t>стоимость работ – 88 </a:t>
            </a:r>
            <a:r>
              <a:rPr lang="ru-RU" altLang="en-US" sz="1200" dirty="0" err="1">
                <a:solidFill>
                  <a:prstClr val="black"/>
                </a:solidFill>
              </a:rPr>
              <a:t>млн.рублей</a:t>
            </a:r>
            <a:endParaRPr lang="ru-RU" altLang="en-US" sz="12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70654" y="831923"/>
            <a:ext cx="40228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/>
              <a:t>Строительство питьевого водозабора для </a:t>
            </a:r>
            <a:r>
              <a:rPr lang="ru-RU" sz="1200" b="1" dirty="0" err="1"/>
              <a:t>г.Лесосибирска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3564237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8879" y="4869656"/>
            <a:ext cx="525122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6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Социально-экономические эффекты (4/4)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sp>
        <p:nvSpPr>
          <p:cNvPr id="45" name="Obdélník 44"/>
          <p:cNvSpPr/>
          <p:nvPr/>
        </p:nvSpPr>
        <p:spPr>
          <a:xfrm>
            <a:off x="1" y="685247"/>
            <a:ext cx="2448768" cy="44490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5"/>
          <p:cNvSpPr txBox="1"/>
          <p:nvPr/>
        </p:nvSpPr>
        <p:spPr>
          <a:xfrm>
            <a:off x="1" y="802468"/>
            <a:ext cx="2448768" cy="1361903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269875" indent="-18415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С целью подготовки и обучения персонала были подписаны меморандумы и соглашения о проведении соответствующих мероприятий между ООО «Сибирский Лес» и партнерами по проекту</a:t>
            </a:r>
            <a:endParaRPr lang="ru-RU" altLang="en-US" sz="1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66623" y="2665155"/>
            <a:ext cx="63428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q"/>
            </a:pPr>
            <a:r>
              <a:rPr lang="ru-RU" sz="1200" b="1" dirty="0" err="1"/>
              <a:t>Хайнцель</a:t>
            </a:r>
            <a:r>
              <a:rPr lang="ru-RU" sz="1200" b="1" dirty="0"/>
              <a:t> Группа: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Организация обучения операторов производственных линий в течение 6 недель на целлюлозном заводе </a:t>
            </a:r>
            <a:r>
              <a:rPr lang="ru-RU" sz="1200" dirty="0" err="1"/>
              <a:t>Heinzel</a:t>
            </a:r>
            <a:r>
              <a:rPr lang="ru-RU" sz="1200" dirty="0"/>
              <a:t> </a:t>
            </a:r>
            <a:r>
              <a:rPr lang="ru-RU" sz="1200" dirty="0" err="1"/>
              <a:t>Zellstoff</a:t>
            </a:r>
            <a:r>
              <a:rPr lang="ru-RU" sz="1200" dirty="0"/>
              <a:t> </a:t>
            </a:r>
            <a:r>
              <a:rPr lang="ru-RU" sz="1200" dirty="0" err="1"/>
              <a:t>Pols</a:t>
            </a:r>
            <a:r>
              <a:rPr lang="ru-RU" sz="1200" dirty="0"/>
              <a:t> AG, Австрия. Дополнительная подготовка для каждой группы специалистов в школе австрийской целлюлозно-бумажной промышленности в городе </a:t>
            </a:r>
            <a:r>
              <a:rPr lang="ru-RU" sz="1200" dirty="0" err="1"/>
              <a:t>Стейермуль</a:t>
            </a:r>
            <a:r>
              <a:rPr lang="ru-RU" sz="1200" dirty="0"/>
              <a:t>. Помощь в привлечении ведущих специалистов по оперативному управлению целлюлозно-бумажной промышленностью. Консалтинг при вводе производства в эксплуатацию</a:t>
            </a:r>
            <a:endParaRPr lang="ru-RU" alt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2566624" y="1842217"/>
            <a:ext cx="6342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2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200" b="1" dirty="0" err="1"/>
              <a:t>Andritz</a:t>
            </a:r>
            <a:r>
              <a:rPr lang="ru-RU" sz="1200" b="1" dirty="0"/>
              <a:t> AG: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Подбор, обучение и аттестация специалистов по программам технического обслуживания оборудования с целью организации оперативного и технического обслуживания оборудования по схеме 24x7</a:t>
            </a:r>
            <a:endParaRPr lang="ru-RU" altLang="en-US" sz="12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66624" y="825694"/>
            <a:ext cx="63621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/>
              <a:t>Сибирский государственный аэрокосмический университет (</a:t>
            </a:r>
            <a:r>
              <a:rPr lang="ru-RU" sz="1200" b="1" dirty="0" err="1"/>
              <a:t>СибСаУ</a:t>
            </a:r>
            <a:r>
              <a:rPr lang="ru-RU" sz="1200" b="1" dirty="0"/>
              <a:t>):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Проведение мероприятий по профориентации, формирование групп и обучение студентов основным и целевым программам профессиональной подготовки. В то же время организация дополнительных краткосрочных специальных курсов для повышения квалификации сотрудников из числа бывших выпускников</a:t>
            </a:r>
            <a:endParaRPr lang="ru-RU" sz="1200" b="1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3823" y="785662"/>
            <a:ext cx="885632" cy="344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" descr="C:\Users\petjul02\Documents\Документы\MARKETING\ANDRITZ logos\ANDRITZ-color-office copy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10276" y="1816190"/>
            <a:ext cx="885632" cy="10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7457" y="2673214"/>
            <a:ext cx="951271" cy="26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3153" y="4041924"/>
            <a:ext cx="951271" cy="33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66622" y="4080204"/>
            <a:ext cx="6342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/>
              <a:t>Ассоциация специалистов по бумажной промышленности: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Ассоциация откроет специализированные отделы на базе отраслевых компаний, организует производственную практику на предприятиях отрасли для студентов всего учебного курса, проводит круглые столы по проблемным вопросам, привлекает обмен опытом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5961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67107" y="4869656"/>
            <a:ext cx="676894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7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График Проекта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914" y="728106"/>
            <a:ext cx="7678531" cy="442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1288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8879" y="4869656"/>
            <a:ext cx="525122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208288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8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.Статус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исполнения проекта за 2015-2016 (1/2)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24129823"/>
              </p:ext>
            </p:extLst>
          </p:nvPr>
        </p:nvGraphicFramePr>
        <p:xfrm>
          <a:off x="933681" y="785662"/>
          <a:ext cx="7253763" cy="410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1741335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8921" y="4869656"/>
            <a:ext cx="535079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208288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8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Статус исполнения проекта за 2017 (2/2)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98610817"/>
              </p:ext>
            </p:extLst>
          </p:nvPr>
        </p:nvGraphicFramePr>
        <p:xfrm>
          <a:off x="933681" y="785662"/>
          <a:ext cx="7253763" cy="410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3754746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8879" y="4869656"/>
            <a:ext cx="525122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208288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9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Текущий статус исполнения проекта (1/4)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75318257"/>
              </p:ext>
            </p:extLst>
          </p:nvPr>
        </p:nvGraphicFramePr>
        <p:xfrm>
          <a:off x="933681" y="785662"/>
          <a:ext cx="7253763" cy="410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90363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8879" y="4869656"/>
            <a:ext cx="525122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208288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9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Текущий статус исполнения проекта (2/4)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2889" y="1139176"/>
            <a:ext cx="3333874" cy="240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bdélník 44"/>
          <p:cNvSpPr/>
          <p:nvPr/>
        </p:nvSpPr>
        <p:spPr>
          <a:xfrm>
            <a:off x="0" y="692588"/>
            <a:ext cx="2448768" cy="44490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72" tIns="34286" rIns="68572" bIns="34286"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sp>
        <p:nvSpPr>
          <p:cNvPr id="12" name="TextovéPole 5"/>
          <p:cNvSpPr txBox="1"/>
          <p:nvPr/>
        </p:nvSpPr>
        <p:spPr>
          <a:xfrm>
            <a:off x="0" y="718851"/>
            <a:ext cx="2448768" cy="4455058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marL="85725">
              <a:spcBef>
                <a:spcPts val="600"/>
              </a:spcBef>
              <a:spcAft>
                <a:spcPts val="300"/>
              </a:spcAft>
            </a:pPr>
            <a:r>
              <a:rPr lang="ru-RU" sz="1200" b="1" dirty="0">
                <a:ea typeface="Lato Black" pitchFamily="34" charset="0"/>
                <a:cs typeface="Lato Black" pitchFamily="34" charset="0"/>
              </a:rPr>
              <a:t>Характеристика объекта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Назначение объекта - отгрузка готовой продукции и обеспечение производства сырьем 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Длина пути – 19 км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Пропускная способность, составов в сутки (потребная/ расчетная) – 6/7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Точка примыкания – ст. </a:t>
            </a:r>
            <a:r>
              <a:rPr lang="ru-RU" sz="1200" dirty="0" err="1">
                <a:ea typeface="Lato Black" pitchFamily="34" charset="0"/>
                <a:cs typeface="Lato Black" pitchFamily="34" charset="0"/>
              </a:rPr>
              <a:t>Абалаково</a:t>
            </a:r>
            <a:endParaRPr lang="ru-RU" sz="1200" dirty="0">
              <a:ea typeface="Lato Black" pitchFamily="34" charset="0"/>
              <a:cs typeface="Lato Black" pitchFamily="34" charset="0"/>
            </a:endParaRP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Количество ж/д мостов – 1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Количество пересекаемых ЛЭП – 8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Нерегулируемые переезды – 7</a:t>
            </a: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Расчетная стоимость строительства – 1,1 </a:t>
            </a:r>
            <a:r>
              <a:rPr lang="ru-RU" sz="1200" dirty="0" err="1">
                <a:ea typeface="Lato Black" pitchFamily="34" charset="0"/>
                <a:cs typeface="Lato Black" pitchFamily="34" charset="0"/>
              </a:rPr>
              <a:t>млрд.рублей</a:t>
            </a:r>
            <a:endParaRPr lang="ru-RU" sz="1200" dirty="0">
              <a:ea typeface="Lato Black" pitchFamily="34" charset="0"/>
              <a:cs typeface="Lato Black" pitchFamily="34" charset="0"/>
            </a:endParaRPr>
          </a:p>
          <a:p>
            <a:pPr marL="285750" indent="-20002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Lato Black" pitchFamily="34" charset="0"/>
                <a:cs typeface="Lato Black" pitchFamily="34" charset="0"/>
              </a:rPr>
              <a:t>Расчетный срок строительства – 36 </a:t>
            </a:r>
            <a:r>
              <a:rPr lang="ru-RU" sz="1200" dirty="0" err="1">
                <a:ea typeface="Lato Black" pitchFamily="34" charset="0"/>
                <a:cs typeface="Lato Black" pitchFamily="34" charset="0"/>
              </a:rPr>
              <a:t>мес</a:t>
            </a:r>
            <a:endParaRPr lang="ru-RU" altLang="en-US" sz="1200" dirty="0">
              <a:solidFill>
                <a:prstClr val="black"/>
              </a:solidFill>
            </a:endParaRPr>
          </a:p>
        </p:txBody>
      </p:sp>
      <p:sp>
        <p:nvSpPr>
          <p:cNvPr id="14" name="Подзаголовок 15"/>
          <p:cNvSpPr txBox="1">
            <a:spLocks/>
          </p:cNvSpPr>
          <p:nvPr/>
        </p:nvSpPr>
        <p:spPr>
          <a:xfrm>
            <a:off x="2448769" y="807915"/>
            <a:ext cx="6695231" cy="235064"/>
          </a:xfrm>
          <a:prstGeom prst="rect">
            <a:avLst/>
          </a:prstGeom>
        </p:spPr>
        <p:txBody>
          <a:bodyPr vert="horz" lIns="91430" tIns="45715" rIns="91430" bIns="45715" rtlCol="0">
            <a:noAutofit/>
          </a:bodyPr>
          <a:lstStyle>
            <a:lvl1pPr marL="0" indent="0" algn="ctr" defTabSz="685722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61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22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83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44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05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66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27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888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r>
              <a:rPr lang="ru-RU" sz="1200" b="1" dirty="0"/>
              <a:t>Строительство внеплощадочного объекта: железная дорога необщего пользования </a:t>
            </a:r>
            <a:endParaRPr lang="ru-RU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E4BBEFD-93BC-4FBA-89BE-B2E3486E8FCB}"/>
              </a:ext>
            </a:extLst>
          </p:cNvPr>
          <p:cNvSpPr/>
          <p:nvPr/>
        </p:nvSpPr>
        <p:spPr>
          <a:xfrm>
            <a:off x="6113721" y="1092871"/>
            <a:ext cx="2824531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1714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ru-RU" sz="1200" dirty="0">
                <a:ea typeface="Lato" panose="020B0604020202020204" charset="0"/>
                <a:cs typeface="Lato" panose="020B0604020202020204" charset="0"/>
              </a:rPr>
              <a:t>Выполнены </a:t>
            </a:r>
            <a:r>
              <a:rPr lang="ru-RU" sz="1200" dirty="0" err="1">
                <a:ea typeface="Lato" panose="020B0604020202020204" charset="0"/>
                <a:cs typeface="Lato" panose="020B0604020202020204" charset="0"/>
              </a:rPr>
              <a:t>предпроектные</a:t>
            </a:r>
            <a:r>
              <a:rPr lang="ru-RU" sz="1200" dirty="0">
                <a:ea typeface="Lato" panose="020B0604020202020204" charset="0"/>
                <a:cs typeface="Lato" panose="020B0604020202020204" charset="0"/>
              </a:rPr>
              <a:t> проработки для выбора варианта трассировки и точки примыкания к ст. </a:t>
            </a:r>
            <a:r>
              <a:rPr lang="ru-RU" sz="1200" dirty="0" err="1">
                <a:ea typeface="Lato" panose="020B0604020202020204" charset="0"/>
                <a:cs typeface="Lato" panose="020B0604020202020204" charset="0"/>
              </a:rPr>
              <a:t>Абалаково</a:t>
            </a:r>
            <a:r>
              <a:rPr lang="ru-RU" sz="1200" dirty="0">
                <a:ea typeface="Lato" panose="020B0604020202020204" charset="0"/>
                <a:cs typeface="Lato" panose="020B0604020202020204" charset="0"/>
              </a:rPr>
              <a:t> Красноярской ж/д. Расчетная стоимость проекта - 1,1 млрд. рублей. Срок ввода в эксплуатацию – </a:t>
            </a:r>
            <a:r>
              <a:rPr lang="en-US" sz="1200" dirty="0">
                <a:ea typeface="Lato" panose="020B0604020202020204" charset="0"/>
                <a:cs typeface="Lato" panose="020B0604020202020204" charset="0"/>
              </a:rPr>
              <a:t>III </a:t>
            </a:r>
            <a:r>
              <a:rPr lang="ru-RU" sz="1200" dirty="0">
                <a:ea typeface="Lato" panose="020B0604020202020204" charset="0"/>
                <a:cs typeface="Lato" panose="020B0604020202020204" charset="0"/>
              </a:rPr>
              <a:t>квартал 2021</a:t>
            </a:r>
          </a:p>
          <a:p>
            <a:pPr marL="257175" indent="-1714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ru-RU" sz="1200" dirty="0">
                <a:ea typeface="Lato" panose="020B0604020202020204" charset="0"/>
                <a:cs typeface="Lato" panose="020B0604020202020204" charset="0"/>
              </a:rPr>
              <a:t>Выбран подрядчик для сбора исходно-разрешительной документации, выполнения проектно-изыскательских работ и разработки рабочей документации, стоимость работ 138 </a:t>
            </a:r>
            <a:r>
              <a:rPr lang="ru-RU" sz="1200" dirty="0" err="1">
                <a:ea typeface="Lato" panose="020B0604020202020204" charset="0"/>
                <a:cs typeface="Lato" panose="020B0604020202020204" charset="0"/>
              </a:rPr>
              <a:t>млн.рублей</a:t>
            </a:r>
            <a:endParaRPr lang="ru-RU" sz="1200" dirty="0"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1E4BBEFD-93BC-4FBA-89BE-B2E3486E8FCB}"/>
              </a:ext>
            </a:extLst>
          </p:cNvPr>
          <p:cNvSpPr/>
          <p:nvPr/>
        </p:nvSpPr>
        <p:spPr>
          <a:xfrm>
            <a:off x="2448768" y="3580032"/>
            <a:ext cx="6489484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ru-RU" sz="1200" dirty="0">
                <a:ea typeface="Lato" panose="020B0604020202020204" charset="0"/>
                <a:cs typeface="Lato" panose="020B0604020202020204" charset="0"/>
              </a:rPr>
              <a:t>Согласован договор на сбор исходно-разрешительной документации и проектно-изыскательские работы.</a:t>
            </a:r>
          </a:p>
          <a:p>
            <a:pPr marL="352425" indent="-17145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ru-RU" sz="1200" dirty="0">
                <a:ea typeface="Lato" panose="020B0604020202020204" charset="0"/>
                <a:cs typeface="Lato" panose="020B0604020202020204" charset="0"/>
              </a:rPr>
              <a:t>В рамках «Регламента взаимодействия участников инвестиционного процесса при формировании проектов примыкания ж/д путей необщего пользования к инфраструктуре ж/д транспорта общего пользования ОАО «РЖД» от 15.12.2017г. ведется работа для получения финансирования строительства соединительного ж/д пути и развития станции </a:t>
            </a:r>
            <a:r>
              <a:rPr lang="ru-RU" sz="1200" dirty="0" err="1">
                <a:ea typeface="Lato" panose="020B0604020202020204" charset="0"/>
                <a:cs typeface="Lato" panose="020B0604020202020204" charset="0"/>
              </a:rPr>
              <a:t>Абалаково</a:t>
            </a:r>
            <a:r>
              <a:rPr lang="ru-RU" sz="1200" dirty="0">
                <a:ea typeface="Lato" panose="020B0604020202020204" charset="0"/>
                <a:cs typeface="Lato" panose="020B0604020202020204" charset="0"/>
              </a:rPr>
              <a:t>. Расчетный объем </a:t>
            </a:r>
            <a:r>
              <a:rPr lang="ru-RU" sz="1200" dirty="0" err="1">
                <a:ea typeface="Lato" panose="020B0604020202020204" charset="0"/>
                <a:cs typeface="Lato" panose="020B0604020202020204" charset="0"/>
              </a:rPr>
              <a:t>софинансирования</a:t>
            </a:r>
            <a:r>
              <a:rPr lang="ru-RU" sz="1200" dirty="0">
                <a:ea typeface="Lato" panose="020B0604020202020204" charset="0"/>
                <a:cs typeface="Lato" panose="020B0604020202020204" charset="0"/>
              </a:rPr>
              <a:t> – 400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657599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8921" y="4869656"/>
            <a:ext cx="535079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208288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9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Текущий статус исполнения проекта (3/4)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одзаголовок 15"/>
          <p:cNvSpPr txBox="1">
            <a:spLocks/>
          </p:cNvSpPr>
          <p:nvPr/>
        </p:nvSpPr>
        <p:spPr>
          <a:xfrm>
            <a:off x="1" y="807915"/>
            <a:ext cx="9144000" cy="340402"/>
          </a:xfrm>
          <a:prstGeom prst="rect">
            <a:avLst/>
          </a:prstGeom>
        </p:spPr>
        <p:txBody>
          <a:bodyPr vert="horz" lIns="91430" tIns="45715" rIns="91430" bIns="45715" rtlCol="0">
            <a:noAutofit/>
          </a:bodyPr>
          <a:lstStyle>
            <a:lvl1pPr marL="0" indent="0" algn="ctr" defTabSz="685722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61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22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83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44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05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66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27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888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r>
              <a:rPr lang="ru-RU" sz="1200" b="1" dirty="0"/>
              <a:t>Строительство внеплощадочного объекта: краевая автодорога и строительство путепровода    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r>
              <a:rPr lang="ru-RU" sz="1400" b="1" dirty="0"/>
              <a:t>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E4BBEFD-93BC-4FBA-89BE-B2E3486E8FCB}"/>
              </a:ext>
            </a:extLst>
          </p:cNvPr>
          <p:cNvSpPr/>
          <p:nvPr/>
        </p:nvSpPr>
        <p:spPr>
          <a:xfrm>
            <a:off x="3201274" y="2953963"/>
            <a:ext cx="28307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lvl="2" algn="ctr"/>
            <a:r>
              <a:rPr lang="ru-RU" sz="900" i="1" dirty="0"/>
              <a:t>Краевая автодорога. Узбекский тракт. Общий вид</a:t>
            </a:r>
            <a:endParaRPr lang="en-US" sz="9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46105" y="1151358"/>
            <a:ext cx="267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ru-RU" sz="1200" b="1" dirty="0">
                <a:ea typeface="Lato" panose="020B0604020202020204" charset="0"/>
                <a:cs typeface="Lato" panose="020B0604020202020204" charset="0"/>
              </a:rPr>
              <a:t>Параметры мостового перехода на автодороге «Красноярск-Енисейск</a:t>
            </a:r>
            <a:r>
              <a:rPr lang="ru-RU" sz="12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»</a:t>
            </a:r>
            <a:endParaRPr lang="en-US" sz="12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6105" y="3347835"/>
            <a:ext cx="3055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ea typeface="Lato" panose="020B0604020202020204" charset="0"/>
                <a:cs typeface="Lato" panose="020B0604020202020204" charset="0"/>
              </a:rPr>
              <a:t>Участок автомобильной дороги с восточной стороны ЛХК (Узбекский тракт)</a:t>
            </a:r>
            <a:endParaRPr lang="en-US" sz="1200" b="1" dirty="0"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E4BBEFD-93BC-4FBA-89BE-B2E3486E8FCB}"/>
              </a:ext>
            </a:extLst>
          </p:cNvPr>
          <p:cNvSpPr/>
          <p:nvPr/>
        </p:nvSpPr>
        <p:spPr>
          <a:xfrm>
            <a:off x="1" y="1585110"/>
            <a:ext cx="31019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/>
            <a:r>
              <a:rPr lang="ru-RU" sz="1200" dirty="0"/>
              <a:t>Техническая категория подходов – </a:t>
            </a:r>
            <a:r>
              <a:rPr lang="en-US" sz="1200" dirty="0"/>
              <a:t>II</a:t>
            </a:r>
            <a:endParaRPr lang="ru-RU" sz="1200" dirty="0"/>
          </a:p>
          <a:p>
            <a:pPr marL="180975"/>
            <a:r>
              <a:rPr lang="ru-RU" sz="1200" dirty="0"/>
              <a:t>Строительная длина участка – 2 385 м</a:t>
            </a:r>
          </a:p>
          <a:p>
            <a:pPr marL="180975"/>
            <a:r>
              <a:rPr lang="ru-RU" sz="1200" dirty="0"/>
              <a:t>Длина путепровода – 131,2 м</a:t>
            </a:r>
          </a:p>
          <a:p>
            <a:pPr marL="180975"/>
            <a:r>
              <a:rPr lang="ru-RU" sz="1200" dirty="0"/>
              <a:t>Длина подходов – 2 253,8 м</a:t>
            </a:r>
          </a:p>
          <a:p>
            <a:pPr marL="180975"/>
            <a:r>
              <a:rPr lang="ru-RU" sz="1200" dirty="0"/>
              <a:t>Расчетная скорость движения – 120 км/ч</a:t>
            </a:r>
          </a:p>
          <a:p>
            <a:pPr marL="180975"/>
            <a:r>
              <a:rPr lang="ru-RU" sz="1200" dirty="0"/>
              <a:t>Число полос движения – 2</a:t>
            </a:r>
          </a:p>
          <a:p>
            <a:pPr marL="180975"/>
            <a:r>
              <a:rPr lang="ru-RU" sz="1200" dirty="0"/>
              <a:t>Тип дорожной одежды – капитальный</a:t>
            </a:r>
          </a:p>
          <a:p>
            <a:pPr marL="180975"/>
            <a:r>
              <a:rPr lang="ru-RU" sz="1200" dirty="0"/>
              <a:t>Вид покрытия - асфальтобетон</a:t>
            </a:r>
            <a:endParaRPr lang="ru-RU" sz="1200" dirty="0"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E4BBEFD-93BC-4FBA-89BE-B2E3486E8FCB}"/>
              </a:ext>
            </a:extLst>
          </p:cNvPr>
          <p:cNvSpPr/>
          <p:nvPr/>
        </p:nvSpPr>
        <p:spPr>
          <a:xfrm>
            <a:off x="1" y="3809500"/>
            <a:ext cx="31019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/>
            <a:r>
              <a:rPr lang="ru-RU" sz="1200" dirty="0"/>
              <a:t>Техническая категория подходов – </a:t>
            </a:r>
            <a:r>
              <a:rPr lang="en-US" sz="1200" dirty="0"/>
              <a:t>IV</a:t>
            </a:r>
            <a:endParaRPr lang="ru-RU" sz="1200" dirty="0"/>
          </a:p>
          <a:p>
            <a:pPr marL="180975"/>
            <a:r>
              <a:rPr lang="ru-RU" sz="1200" dirty="0"/>
              <a:t>Строительная длина участка – 1 209 м</a:t>
            </a:r>
          </a:p>
          <a:p>
            <a:pPr marL="180975"/>
            <a:r>
              <a:rPr lang="ru-RU" sz="1200" dirty="0"/>
              <a:t>Расчетная скорость движения – 80 км/ч</a:t>
            </a:r>
          </a:p>
          <a:p>
            <a:pPr marL="180975"/>
            <a:r>
              <a:rPr lang="ru-RU" sz="1200" dirty="0"/>
              <a:t>Число полос движения – 2</a:t>
            </a:r>
          </a:p>
          <a:p>
            <a:pPr marL="180975"/>
            <a:r>
              <a:rPr lang="ru-RU" sz="1200" dirty="0"/>
              <a:t>Тип дорожной одежды – облегченный</a:t>
            </a:r>
          </a:p>
          <a:p>
            <a:pPr marL="180975"/>
            <a:r>
              <a:rPr lang="ru-RU" sz="1200" dirty="0"/>
              <a:t>Вид покрытия - асфальтобетон</a:t>
            </a:r>
            <a:endParaRPr lang="ru-RU" sz="1200" dirty="0">
              <a:ea typeface="Lato" panose="020B0604020202020204" charset="0"/>
              <a:cs typeface="Lato" panose="020B0604020202020204" charset="0"/>
            </a:endParaRPr>
          </a:p>
        </p:txBody>
      </p:sp>
      <p:pic>
        <p:nvPicPr>
          <p:cNvPr id="24" name="Picture 4" descr="L:\Users\jtataren\Desktop\K050-CLD-8003-PZU2.1_изм.1_дороги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1690" y="1134863"/>
            <a:ext cx="2741453" cy="167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L:\Users\jtataren\Desktop\04042018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1690" y="3308410"/>
            <a:ext cx="2723942" cy="167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00209" y="1442010"/>
            <a:ext cx="2750103" cy="302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ru-RU" sz="1200" dirty="0"/>
              <a:t>Проектная документация по объекту разработана в полном объеме</a:t>
            </a:r>
          </a:p>
          <a:p>
            <a:pPr marL="214313" indent="-214313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ru-RU" sz="1200" dirty="0"/>
              <a:t>Проект планировки территории находится на согласовании в органах исполнительной власти Красноярского края </a:t>
            </a:r>
          </a:p>
          <a:p>
            <a:pPr marL="214313" indent="-214313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ru-RU" sz="1200" dirty="0"/>
              <a:t>Получение положительного заключения КГАУ «Красноярская краевая государственная экспертиза» ожидается в марте 2019</a:t>
            </a:r>
          </a:p>
          <a:p>
            <a:pPr marL="214313" indent="-214313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ru-RU" sz="1200" dirty="0"/>
              <a:t>Организованы съезды на стройплощадку в апреле 2018</a:t>
            </a:r>
          </a:p>
        </p:txBody>
      </p:sp>
    </p:spTree>
    <p:extLst>
      <p:ext uri="{BB962C8B-B14F-4D97-AF65-F5344CB8AC3E}">
        <p14:creationId xmlns:p14="http://schemas.microsoft.com/office/powerpoint/2010/main" xmlns="" val="3972685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:\Users\vumanska\Documents\Сибирский-yandex-disk\Площадка\2018_Март Выход на площадку\20180417_Ограждение_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8427" y="2195819"/>
            <a:ext cx="2282524" cy="171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39963" y="4869656"/>
            <a:ext cx="404037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208288"/>
            <a:ext cx="7457088" cy="734039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9</a:t>
            </a: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Текущий статус исполнения проекта (4/4)</a:t>
            </a:r>
          </a:p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)  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:\Users\vumanska\Documents\Подготовка площадки. Весна 2018\03042018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244" y="785662"/>
            <a:ext cx="2254450" cy="169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0680" y="785662"/>
            <a:ext cx="2287147" cy="171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5269" y="2312567"/>
            <a:ext cx="2253609" cy="169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L:\Users\vumanska\Documents\Сибирский-yandex-disk\Площадка\2018_Март Выход на площадку\20180422_Вагончики_2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6481" y="3354924"/>
            <a:ext cx="2254450" cy="169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2376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71861" y="4869656"/>
            <a:ext cx="372140" cy="273844"/>
          </a:xfrm>
        </p:spPr>
        <p:txBody>
          <a:bodyPr/>
          <a:lstStyle/>
          <a:p>
            <a:fld id="{3E061E6E-B586-4B42-87FF-D4700B4CFFBA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93738"/>
          </a:xfrm>
        </p:spPr>
      </p:pic>
      <p:sp>
        <p:nvSpPr>
          <p:cNvPr id="5" name="TextovéPole 4"/>
          <p:cNvSpPr txBox="1"/>
          <p:nvPr/>
        </p:nvSpPr>
        <p:spPr>
          <a:xfrm>
            <a:off x="496065" y="174116"/>
            <a:ext cx="7457088" cy="401640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defTabSz="914296"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10. </a:t>
            </a:r>
            <a:r>
              <a:rPr lang="ru-RU" sz="2400" b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Контакты</a:t>
            </a:r>
            <a:endParaRPr lang="cs-CZ" sz="2100" dirty="0">
              <a:solidFill>
                <a:prstClr val="black"/>
              </a:solidFill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445" y="-2420"/>
            <a:ext cx="862867" cy="788082"/>
          </a:xfrm>
          <a:prstGeom prst="rect">
            <a:avLst/>
          </a:prstGeom>
        </p:spPr>
      </p:pic>
      <p:pic>
        <p:nvPicPr>
          <p:cNvPr id="1026" name="Picture 2" descr="L:\Users\vumanska\Documents\Сибирский Лес\Учредительные документы\Лого\logo_Сибирский лес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9591" y="107930"/>
            <a:ext cx="658661" cy="58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дзаголовок 1"/>
          <p:cNvSpPr txBox="1">
            <a:spLocks/>
          </p:cNvSpPr>
          <p:nvPr/>
        </p:nvSpPr>
        <p:spPr>
          <a:xfrm>
            <a:off x="225631" y="2781018"/>
            <a:ext cx="8655975" cy="2356898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>
            <a:lvl1pPr marL="0" indent="0" algn="ctr" defTabSz="685722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61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22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83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44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05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66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27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888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 </a:t>
            </a:r>
            <a:endParaRPr lang="ru-RU" sz="1400" dirty="0"/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endParaRPr lang="ru-RU" sz="1400" dirty="0"/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endParaRPr lang="ru-RU" sz="1400" dirty="0"/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endParaRPr lang="ru-RU" sz="1400" dirty="0"/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Подзаголовок 15"/>
          <p:cNvSpPr txBox="1">
            <a:spLocks/>
          </p:cNvSpPr>
          <p:nvPr/>
        </p:nvSpPr>
        <p:spPr>
          <a:xfrm>
            <a:off x="488025" y="3683254"/>
            <a:ext cx="8655975" cy="552426"/>
          </a:xfrm>
          <a:prstGeom prst="rect">
            <a:avLst/>
          </a:prstGeom>
        </p:spPr>
        <p:txBody>
          <a:bodyPr vert="horz" lIns="91430" tIns="45715" rIns="91430" bIns="45715" rtlCol="0">
            <a:noAutofit/>
          </a:bodyPr>
          <a:lstStyle>
            <a:lvl1pPr marL="0" indent="0" algn="ctr" defTabSz="685722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61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22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83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44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05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66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27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888" indent="0" algn="ctr" defTabSz="68572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Спасибо за внимание!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7569" y="1086907"/>
            <a:ext cx="4507253" cy="2110682"/>
          </a:xfrm>
          <a:prstGeom prst="roundRect">
            <a:avLst/>
          </a:prstGeom>
          <a:noFill/>
          <a:ln w="50800" cmpd="dbl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171450" indent="-171450" algn="ctr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r>
              <a:rPr lang="ru-RU" sz="2000" b="1" dirty="0">
                <a:solidFill>
                  <a:schemeClr val="accent6"/>
                </a:solidFill>
              </a:rPr>
              <a:t>ООО «Сибирский Лес»</a:t>
            </a:r>
          </a:p>
          <a:p>
            <a:pPr marL="171450" indent="-171450" algn="ctr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r>
              <a:rPr lang="ru-RU" sz="2000" dirty="0">
                <a:solidFill>
                  <a:schemeClr val="accent6"/>
                </a:solidFill>
              </a:rPr>
              <a:t>тел. : +7 499 322 4023</a:t>
            </a:r>
          </a:p>
          <a:p>
            <a:pPr marL="171450" indent="-171450" algn="ctr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r>
              <a:rPr lang="ru-RU" sz="2000" dirty="0">
                <a:solidFill>
                  <a:schemeClr val="accent6"/>
                </a:solidFill>
              </a:rPr>
              <a:t>тел. : +7 812 401 6281</a:t>
            </a:r>
          </a:p>
          <a:p>
            <a:pPr marL="171450" indent="-171450" algn="ctr">
              <a:spcBef>
                <a:spcPts val="300"/>
              </a:spcBef>
              <a:spcAft>
                <a:spcPts val="300"/>
              </a:spcAft>
              <a:buClr>
                <a:srgbClr val="003618"/>
              </a:buClr>
              <a:buSzPct val="100000"/>
            </a:pPr>
            <a:r>
              <a:rPr lang="ru-RU" sz="2000" u="sng" dirty="0">
                <a:hlinkClick r:id="rId5"/>
              </a:rPr>
              <a:t>www.siberwood.ru</a:t>
            </a:r>
            <a:endParaRPr lang="ru-RU" sz="2000" dirty="0"/>
          </a:p>
          <a:p>
            <a:pPr marL="171450" indent="-171450" algn="ctr" fontAlgn="t"/>
            <a:r>
              <a:rPr lang="en-US" sz="2000" u="sng" dirty="0">
                <a:hlinkClick r:id="rId6"/>
              </a:rPr>
              <a:t>info@siberwood.ru</a:t>
            </a:r>
            <a:endParaRPr lang="en-US" sz="2000" dirty="0"/>
          </a:p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361145130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2337</TotalTime>
  <Words>2285</Words>
  <Application>Microsoft Office PowerPoint</Application>
  <PresentationFormat>Экран (16:9)</PresentationFormat>
  <Paragraphs>505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Motiv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Vladimir HRNCIR</dc:creator>
  <cp:lastModifiedBy>CSKA</cp:lastModifiedBy>
  <cp:revision>658</cp:revision>
  <cp:lastPrinted>2018-09-26T11:41:44Z</cp:lastPrinted>
  <dcterms:created xsi:type="dcterms:W3CDTF">2015-02-18T13:49:58Z</dcterms:created>
  <dcterms:modified xsi:type="dcterms:W3CDTF">2018-12-26T09:17:39Z</dcterms:modified>
</cp:coreProperties>
</file>